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8" r:id="rId4"/>
    <p:sldMasterId id="2147483680" r:id="rId5"/>
    <p:sldMasterId id="2147483681" r:id="rId6"/>
  </p:sldMasterIdLst>
  <p:notesMasterIdLst>
    <p:notesMasterId r:id="rId57"/>
  </p:notesMasterIdLst>
  <p:sldIdLst>
    <p:sldId id="256" r:id="rId7"/>
    <p:sldId id="259" r:id="rId8"/>
    <p:sldId id="264" r:id="rId9"/>
    <p:sldId id="260" r:id="rId10"/>
    <p:sldId id="280" r:id="rId11"/>
    <p:sldId id="284" r:id="rId12"/>
    <p:sldId id="282" r:id="rId13"/>
    <p:sldId id="304" r:id="rId14"/>
    <p:sldId id="305" r:id="rId15"/>
    <p:sldId id="306" r:id="rId16"/>
    <p:sldId id="307" r:id="rId17"/>
    <p:sldId id="308" r:id="rId18"/>
    <p:sldId id="309" r:id="rId19"/>
    <p:sldId id="285" r:id="rId20"/>
    <p:sldId id="297" r:id="rId21"/>
    <p:sldId id="301" r:id="rId22"/>
    <p:sldId id="302" r:id="rId23"/>
    <p:sldId id="303" r:id="rId24"/>
    <p:sldId id="267" r:id="rId25"/>
    <p:sldId id="274" r:id="rId26"/>
    <p:sldId id="272" r:id="rId27"/>
    <p:sldId id="319" r:id="rId28"/>
    <p:sldId id="335" r:id="rId29"/>
    <p:sldId id="334" r:id="rId30"/>
    <p:sldId id="327" r:id="rId31"/>
    <p:sldId id="328" r:id="rId32"/>
    <p:sldId id="329" r:id="rId33"/>
    <p:sldId id="330" r:id="rId34"/>
    <p:sldId id="322" r:id="rId35"/>
    <p:sldId id="281" r:id="rId36"/>
    <p:sldId id="268" r:id="rId37"/>
    <p:sldId id="333" r:id="rId38"/>
    <p:sldId id="353" r:id="rId39"/>
    <p:sldId id="355" r:id="rId40"/>
    <p:sldId id="354" r:id="rId41"/>
    <p:sldId id="352" r:id="rId42"/>
    <p:sldId id="339" r:id="rId43"/>
    <p:sldId id="340" r:id="rId44"/>
    <p:sldId id="341" r:id="rId45"/>
    <p:sldId id="346" r:id="rId46"/>
    <p:sldId id="331" r:id="rId47"/>
    <p:sldId id="347" r:id="rId48"/>
    <p:sldId id="348" r:id="rId49"/>
    <p:sldId id="349" r:id="rId50"/>
    <p:sldId id="350" r:id="rId51"/>
    <p:sldId id="351" r:id="rId52"/>
    <p:sldId id="273" r:id="rId53"/>
    <p:sldId id="315" r:id="rId54"/>
    <p:sldId id="261" r:id="rId55"/>
    <p:sldId id="262" r:id="rId56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Gadugi" panose="020B0502040204020203" pitchFamily="34" charset="0"/>
      <p:regular r:id="rId62"/>
      <p:bold r:id="rId63"/>
    </p:embeddedFont>
    <p:embeddedFont>
      <p:font typeface="Helvetica Neue" panose="020B0604020202020204" charset="0"/>
      <p:regular r:id="rId64"/>
      <p:bold r:id="rId65"/>
      <p:italic r:id="rId66"/>
      <p:boldItalic r:id="rId67"/>
    </p:embeddedFont>
    <p:embeddedFont>
      <p:font typeface="Trebuchet MS" panose="020B0603020202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FF66826-A501-447D-8EB0-B5635C63AD4A}">
          <p14:sldIdLst>
            <p14:sldId id="256"/>
            <p14:sldId id="259"/>
            <p14:sldId id="264"/>
            <p14:sldId id="260"/>
            <p14:sldId id="280"/>
            <p14:sldId id="284"/>
            <p14:sldId id="282"/>
            <p14:sldId id="304"/>
            <p14:sldId id="305"/>
            <p14:sldId id="306"/>
            <p14:sldId id="307"/>
            <p14:sldId id="308"/>
            <p14:sldId id="309"/>
            <p14:sldId id="285"/>
            <p14:sldId id="297"/>
            <p14:sldId id="301"/>
            <p14:sldId id="302"/>
            <p14:sldId id="303"/>
            <p14:sldId id="267"/>
            <p14:sldId id="274"/>
            <p14:sldId id="272"/>
            <p14:sldId id="319"/>
            <p14:sldId id="335"/>
            <p14:sldId id="334"/>
            <p14:sldId id="327"/>
            <p14:sldId id="328"/>
            <p14:sldId id="329"/>
            <p14:sldId id="330"/>
          </p14:sldIdLst>
        </p14:section>
        <p14:section name="Untitled Section" id="{AD430FC9-6899-4883-A487-A539B9D61771}">
          <p14:sldIdLst>
            <p14:sldId id="322"/>
            <p14:sldId id="281"/>
            <p14:sldId id="268"/>
            <p14:sldId id="333"/>
            <p14:sldId id="353"/>
            <p14:sldId id="355"/>
            <p14:sldId id="354"/>
            <p14:sldId id="352"/>
            <p14:sldId id="339"/>
            <p14:sldId id="340"/>
            <p14:sldId id="341"/>
            <p14:sldId id="346"/>
            <p14:sldId id="331"/>
            <p14:sldId id="347"/>
            <p14:sldId id="348"/>
            <p14:sldId id="349"/>
            <p14:sldId id="350"/>
            <p14:sldId id="351"/>
            <p14:sldId id="273"/>
            <p14:sldId id="31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7F7F7"/>
    <a:srgbClr val="000000"/>
    <a:srgbClr val="1A658F"/>
    <a:srgbClr val="22324E"/>
    <a:srgbClr val="203E9A"/>
    <a:srgbClr val="FF9966"/>
    <a:srgbClr val="EAF5FA"/>
    <a:srgbClr val="F9FAF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5332" autoAdjust="0"/>
  </p:normalViewPr>
  <p:slideViewPr>
    <p:cSldViewPr snapToGrid="0">
      <p:cViewPr varScale="1">
        <p:scale>
          <a:sx n="82" d="100"/>
          <a:sy n="82" d="100"/>
        </p:scale>
        <p:origin x="1349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1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rgbClr val="0070C0"/>
                </a:solidFill>
              </a:rPr>
              <a:t>CPU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27"/>
        <c:axId val="476274552"/>
        <c:axId val="476276520"/>
      </c:barChart>
      <c:catAx>
        <c:axId val="47627455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276520"/>
        <c:crosses val="autoZero"/>
        <c:auto val="1"/>
        <c:lblAlgn val="ctr"/>
        <c:lblOffset val="100"/>
        <c:noMultiLvlLbl val="0"/>
      </c:catAx>
      <c:valAx>
        <c:axId val="476276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274552"/>
        <c:crosses val="autoZero"/>
        <c:crossBetween val="between"/>
      </c:valAx>
      <c:spPr>
        <a:noFill/>
        <a:ln>
          <a:solidFill>
            <a:schemeClr val="accent1">
              <a:alpha val="23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rtl="0"/>
            <a:endParaRPr lang="en-US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75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0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613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840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17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944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31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178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87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986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7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407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987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66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795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390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230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261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35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081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49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418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91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287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97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547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697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27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238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31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941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2815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333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659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405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8901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6526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999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40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84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454cc78f_0_1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e454cc7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39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851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85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454cc78f_0_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endParaRPr/>
          </a:p>
        </p:txBody>
      </p:sp>
      <p:sp>
        <p:nvSpPr>
          <p:cNvPr id="161" name="Google Shape;161;g3e454cc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7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1792288" y="4800614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824"/>
              <a:buFont typeface="Arial"/>
              <a:buNone/>
              <a:defRPr sz="282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  <a:defRPr sz="2471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>
            <a:off x="1792288" y="536735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1371600" y="361155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title" idx="2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457200" y="160020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2"/>
          </p:nvPr>
        </p:nvSpPr>
        <p:spPr>
          <a:xfrm>
            <a:off x="4648200" y="160020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body" idx="1"/>
          </p:nvPr>
        </p:nvSpPr>
        <p:spPr>
          <a:xfrm>
            <a:off x="457201" y="1535118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body" idx="3"/>
          </p:nvPr>
        </p:nvSpPr>
        <p:spPr>
          <a:xfrm>
            <a:off x="4645034" y="1535118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4"/>
          </p:nvPr>
        </p:nvSpPr>
        <p:spPr>
          <a:xfrm>
            <a:off x="4645034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>
            <a:spLocks noGrp="1"/>
          </p:cNvSpPr>
          <p:nvPr>
            <p:ph type="title"/>
          </p:nvPr>
        </p:nvSpPr>
        <p:spPr>
          <a:xfrm>
            <a:off x="457203" y="273063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body" idx="1"/>
          </p:nvPr>
        </p:nvSpPr>
        <p:spPr>
          <a:xfrm>
            <a:off x="3575050" y="27306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2"/>
          </p:nvPr>
        </p:nvSpPr>
        <p:spPr>
          <a:xfrm>
            <a:off x="457203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>
            <a:spLocks noGrp="1"/>
          </p:cNvSpPr>
          <p:nvPr>
            <p:ph type="title"/>
          </p:nvPr>
        </p:nvSpPr>
        <p:spPr>
          <a:xfrm>
            <a:off x="1792288" y="4800614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824"/>
              <a:buFont typeface="Arial"/>
              <a:buNone/>
              <a:defRPr sz="282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  <a:defRPr sz="2471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body" idx="1"/>
          </p:nvPr>
        </p:nvSpPr>
        <p:spPr>
          <a:xfrm>
            <a:off x="1792288" y="536735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57200" y="160020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648200" y="160020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371600" y="361155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457201" y="1535118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3"/>
          </p:nvPr>
        </p:nvSpPr>
        <p:spPr>
          <a:xfrm>
            <a:off x="4645034" y="1535118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4"/>
          </p:nvPr>
        </p:nvSpPr>
        <p:spPr>
          <a:xfrm>
            <a:off x="4645034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457203" y="273063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>
            <a:off x="3575050" y="27306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2"/>
          </p:nvPr>
        </p:nvSpPr>
        <p:spPr>
          <a:xfrm>
            <a:off x="457203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0BF0FC-761A-8F43-A5DF-B3C95E709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51" r="5897"/>
          <a:stretch/>
        </p:blipFill>
        <p:spPr>
          <a:xfrm>
            <a:off x="0" y="2485"/>
            <a:ext cx="9144000" cy="6892497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1319" y="2282562"/>
            <a:ext cx="9142681" cy="2249558"/>
          </a:xfrm>
          <a:prstGeom prst="rect">
            <a:avLst/>
          </a:prstGeom>
          <a:solidFill>
            <a:schemeClr val="dk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4638650"/>
            <a:ext cx="9144000" cy="22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462" y="5889985"/>
            <a:ext cx="1790299" cy="49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700" y="5823995"/>
            <a:ext cx="625501" cy="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;p4">
            <a:extLst>
              <a:ext uri="{FF2B5EF4-FFF2-40B4-BE49-F238E27FC236}">
                <a16:creationId xmlns:a16="http://schemas.microsoft.com/office/drawing/2014/main" id="{D7FDFFDC-1D7A-664F-86D5-57CE532AC4CF}"/>
              </a:ext>
            </a:extLst>
          </p:cNvPr>
          <p:cNvSpPr/>
          <p:nvPr userDrawn="1"/>
        </p:nvSpPr>
        <p:spPr>
          <a:xfrm>
            <a:off x="1175" y="6652200"/>
            <a:ext cx="9142800" cy="236100"/>
          </a:xfrm>
          <a:prstGeom prst="rect">
            <a:avLst/>
          </a:prstGeom>
          <a:solidFill>
            <a:srgbClr val="1A6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;p4">
            <a:extLst>
              <a:ext uri="{FF2B5EF4-FFF2-40B4-BE49-F238E27FC236}">
                <a16:creationId xmlns:a16="http://schemas.microsoft.com/office/drawing/2014/main" id="{E2DB44F4-BF55-034B-901F-8B4BFA816955}"/>
              </a:ext>
            </a:extLst>
          </p:cNvPr>
          <p:cNvSpPr txBox="1"/>
          <p:nvPr userDrawn="1"/>
        </p:nvSpPr>
        <p:spPr>
          <a:xfrm>
            <a:off x="503275" y="6682500"/>
            <a:ext cx="81363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material is based upon work supported by the National Center for Atmospheric Research, which is a major facility sponsored by the National Science Foundation under Cooperative Agreement No. 1852977.</a:t>
            </a: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-1" y="0"/>
            <a:ext cx="9144001" cy="651622"/>
          </a:xfrm>
          <a:prstGeom prst="rect">
            <a:avLst/>
          </a:prstGeom>
          <a:solidFill>
            <a:srgbClr val="1A658F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6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5"/>
          <p:cNvPicPr preferRelativeResize="0"/>
          <p:nvPr/>
        </p:nvPicPr>
        <p:blipFill rotWithShape="1">
          <a:blip r:embed="rId11">
            <a:alphaModFix/>
          </a:blip>
          <a:srcRect b="64457"/>
          <a:stretch/>
        </p:blipFill>
        <p:spPr>
          <a:xfrm>
            <a:off x="0" y="6217500"/>
            <a:ext cx="9144000" cy="65001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/>
          <p:nvPr/>
        </p:nvSpPr>
        <p:spPr>
          <a:xfrm>
            <a:off x="-1" y="0"/>
            <a:ext cx="9144001" cy="651622"/>
          </a:xfrm>
          <a:prstGeom prst="rect">
            <a:avLst/>
          </a:prstGeom>
          <a:solidFill>
            <a:srgbClr val="1A658F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6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96" name="Google Shape;96;p25"/>
          <p:cNvCxnSpPr/>
          <p:nvPr/>
        </p:nvCxnSpPr>
        <p:spPr>
          <a:xfrm>
            <a:off x="1152639" y="6342390"/>
            <a:ext cx="0" cy="388200"/>
          </a:xfrm>
          <a:prstGeom prst="straightConnector1">
            <a:avLst/>
          </a:prstGeom>
          <a:noFill/>
          <a:ln w="22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Google Shape;9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6374" y="6342400"/>
            <a:ext cx="615776" cy="388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esm.ucar.edu/models/" TargetMode="Externa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esm.ucar.edu/model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/>
          <p:nvPr/>
        </p:nvSpPr>
        <p:spPr>
          <a:xfrm>
            <a:off x="792929" y="3098737"/>
            <a:ext cx="755808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endParaRPr lang="en-US" sz="2800" b="1" i="0" u="none" strike="noStrike" cap="none" dirty="0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36;p35"/>
          <p:cNvSpPr/>
          <p:nvPr/>
        </p:nvSpPr>
        <p:spPr>
          <a:xfrm>
            <a:off x="1904064" y="4632244"/>
            <a:ext cx="8042787" cy="19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Lolita Mannik</a:t>
            </a:r>
            <a:r>
              <a:rPr lang="en-US" sz="1600" i="1" baseline="300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 University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Center for Atmospheric Research (NCAR)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Summer Internships in Parallel Computational Science (</a:t>
            </a:r>
            <a:r>
              <a:rPr lang="en-US" sz="1600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SIParCS</a:t>
            </a:r>
            <a:r>
              <a:rPr lang="en-US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51005"/>
            <a:ext cx="9144000" cy="946827"/>
          </a:xfrm>
          <a:prstGeom prst="rect">
            <a:avLst/>
          </a:prstGeom>
          <a:solidFill>
            <a:srgbClr val="28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Google Shape;133;p35"/>
          <p:cNvSpPr/>
          <p:nvPr/>
        </p:nvSpPr>
        <p:spPr>
          <a:xfrm>
            <a:off x="289295" y="1569191"/>
            <a:ext cx="85653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and Usage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 for NCAR’s            Climate Model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17571" y="968829"/>
            <a:ext cx="468087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56314" y="2699658"/>
            <a:ext cx="4386943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2256" y="3287486"/>
            <a:ext cx="3102429" cy="522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40086" y="1034143"/>
            <a:ext cx="2002971" cy="27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35085" y="4191000"/>
            <a:ext cx="4441372" cy="32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07429" y="1023257"/>
            <a:ext cx="2002971" cy="32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17571" y="968829"/>
            <a:ext cx="468087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84914" y="1001486"/>
            <a:ext cx="2471057" cy="29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44" y="968829"/>
            <a:ext cx="609600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73628" y="4800601"/>
            <a:ext cx="6868886" cy="740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CDCD5-AD43-4510-9233-B75D273726F3}"/>
              </a:ext>
            </a:extLst>
          </p:cNvPr>
          <p:cNvSpPr/>
          <p:nvPr/>
        </p:nvSpPr>
        <p:spPr>
          <a:xfrm>
            <a:off x="2528765" y="4466886"/>
            <a:ext cx="963581" cy="248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17571" y="1034143"/>
            <a:ext cx="257991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3629" y="6400800"/>
            <a:ext cx="336368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49" y="5256786"/>
            <a:ext cx="1832334" cy="11195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3B539-433B-4034-BF17-1FCBCFDE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97120" y="2971928"/>
            <a:ext cx="1304925" cy="1466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33311C-F29D-48B4-AB80-6D989CB96E33}"/>
              </a:ext>
            </a:extLst>
          </p:cNvPr>
          <p:cNvSpPr txBox="1"/>
          <p:nvPr/>
        </p:nvSpPr>
        <p:spPr>
          <a:xfrm>
            <a:off x="2883009" y="3052888"/>
            <a:ext cx="1451546" cy="1292662"/>
          </a:xfrm>
          <a:prstGeom prst="rect">
            <a:avLst/>
          </a:prstGeom>
          <a:solidFill>
            <a:srgbClr val="FDFCEB"/>
          </a:solidFill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rgbClr val="006666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r>
              <a:rPr lang="en-US" sz="1600" b="1">
                <a:solidFill>
                  <a:srgbClr val="326469"/>
                </a:solidFill>
              </a:rPr>
              <a:t>10010111010</a:t>
            </a: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137" y="5325123"/>
            <a:ext cx="4440050" cy="149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645" y="834558"/>
            <a:ext cx="4524375" cy="454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32" y="1045318"/>
            <a:ext cx="1069958" cy="1114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130" y="1035687"/>
            <a:ext cx="1066800" cy="122872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4056" y="1435608"/>
            <a:ext cx="539496" cy="34747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835" y="1045318"/>
            <a:ext cx="1066800" cy="12287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50129" y="1894114"/>
            <a:ext cx="484414" cy="22315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51251" y="1852080"/>
            <a:ext cx="72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39677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49" y="5256786"/>
            <a:ext cx="1832334" cy="11195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3B539-433B-4034-BF17-1FCBCFDE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26728" y="2973548"/>
            <a:ext cx="1304925" cy="1466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33311C-F29D-48B4-AB80-6D989CB96E33}"/>
              </a:ext>
            </a:extLst>
          </p:cNvPr>
          <p:cNvSpPr txBox="1"/>
          <p:nvPr/>
        </p:nvSpPr>
        <p:spPr>
          <a:xfrm>
            <a:off x="3112617" y="3054508"/>
            <a:ext cx="1451546" cy="1292662"/>
          </a:xfrm>
          <a:prstGeom prst="rect">
            <a:avLst/>
          </a:prstGeom>
          <a:solidFill>
            <a:srgbClr val="FDFCEB"/>
          </a:solidFill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rgbClr val="006666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r>
              <a:rPr lang="en-US" sz="1600" b="1">
                <a:solidFill>
                  <a:srgbClr val="326469"/>
                </a:solidFill>
              </a:rPr>
              <a:t>10010111010</a:t>
            </a: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8CB0-6078-4201-8B46-DE2602C20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163" y="783892"/>
            <a:ext cx="4519024" cy="45412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137" y="5325123"/>
            <a:ext cx="4440050" cy="14946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32" y="1045318"/>
            <a:ext cx="1069958" cy="1114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130" y="1035687"/>
            <a:ext cx="1066800" cy="122872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734056" y="1435608"/>
            <a:ext cx="539496" cy="34747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835" y="1045318"/>
            <a:ext cx="1066800" cy="12287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0129" y="1894114"/>
            <a:ext cx="484414" cy="22315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51251" y="1852080"/>
            <a:ext cx="72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.JSON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C2BFB4-0CF6-419B-9423-60D36099ED35}"/>
              </a:ext>
            </a:extLst>
          </p:cNvPr>
          <p:cNvSpPr/>
          <p:nvPr/>
        </p:nvSpPr>
        <p:spPr>
          <a:xfrm rot="20680517">
            <a:off x="1791379" y="2329997"/>
            <a:ext cx="5914564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66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USABLE DATA!!</a:t>
            </a:r>
          </a:p>
        </p:txBody>
      </p:sp>
    </p:spTree>
    <p:extLst>
      <p:ext uri="{BB962C8B-B14F-4D97-AF65-F5344CB8AC3E}">
        <p14:creationId xmlns:p14="http://schemas.microsoft.com/office/powerpoint/2010/main" val="9044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5F6ACD4-4724-4AE8-83E0-90FA2A3B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1" y="1301280"/>
            <a:ext cx="1631810" cy="870468"/>
          </a:xfrm>
          <a:prstGeom prst="rect">
            <a:avLst/>
          </a:prstGeom>
        </p:spPr>
      </p:pic>
      <p:pic>
        <p:nvPicPr>
          <p:cNvPr id="34" name="Picture 10" descr="Binoculars Clip Art">
            <a:extLst>
              <a:ext uri="{FF2B5EF4-FFF2-40B4-BE49-F238E27FC236}">
                <a16:creationId xmlns:a16="http://schemas.microsoft.com/office/drawing/2014/main" id="{3CAB093E-1757-4495-9592-45E09060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187">
            <a:off x="1404183" y="526754"/>
            <a:ext cx="1533737" cy="15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855" b="66072"/>
          <a:stretch/>
        </p:blipFill>
        <p:spPr>
          <a:xfrm>
            <a:off x="2529016" y="1020847"/>
            <a:ext cx="6515744" cy="1812969"/>
          </a:xfrm>
          <a:prstGeom prst="rect">
            <a:avLst/>
          </a:prstGeom>
        </p:spPr>
      </p:pic>
      <p:sp>
        <p:nvSpPr>
          <p:cNvPr id="6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866459" y="3738304"/>
            <a:ext cx="6270000" cy="87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>
                <a:solidFill>
                  <a:srgbClr val="1A658F"/>
                </a:solidFill>
              </a:rPr>
              <a:t>52 unique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>
                <a:solidFill>
                  <a:srgbClr val="1A658F"/>
                </a:solidFill>
              </a:rPr>
              <a:t>component configurations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366" y="2662446"/>
            <a:ext cx="3457985" cy="10686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99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5F6ACD4-4724-4AE8-83E0-90FA2A3B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1" y="1301280"/>
            <a:ext cx="1631810" cy="870468"/>
          </a:xfrm>
          <a:prstGeom prst="rect">
            <a:avLst/>
          </a:prstGeom>
        </p:spPr>
      </p:pic>
      <p:pic>
        <p:nvPicPr>
          <p:cNvPr id="34" name="Picture 10" descr="Binoculars Clip Art">
            <a:extLst>
              <a:ext uri="{FF2B5EF4-FFF2-40B4-BE49-F238E27FC236}">
                <a16:creationId xmlns:a16="http://schemas.microsoft.com/office/drawing/2014/main" id="{3CAB093E-1757-4495-9592-45E09060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187">
            <a:off x="1404183" y="526754"/>
            <a:ext cx="1533737" cy="15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A5639-5658-45F6-83A3-A1155493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62" y="2852990"/>
            <a:ext cx="1508187" cy="1485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855" b="32926"/>
          <a:stretch/>
        </p:blipFill>
        <p:spPr>
          <a:xfrm>
            <a:off x="2529016" y="1020848"/>
            <a:ext cx="6515744" cy="3584104"/>
          </a:xfrm>
          <a:prstGeom prst="rect">
            <a:avLst/>
          </a:prstGeom>
        </p:spPr>
      </p:pic>
      <p:sp>
        <p:nvSpPr>
          <p:cNvPr id="7" name="Google Shape;142;p36">
            <a:extLst>
              <a:ext uri="{FF2B5EF4-FFF2-40B4-BE49-F238E27FC236}">
                <a16:creationId xmlns:a16="http://schemas.microsoft.com/office/drawing/2014/main" id="{0025BB81-6C88-4B5D-99EE-F47E940C6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82" y="4120859"/>
            <a:ext cx="2562333" cy="200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>
                <a:solidFill>
                  <a:srgbClr val="1A658F"/>
                </a:solidFill>
              </a:rPr>
              <a:t>Pandas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 err="1">
                <a:solidFill>
                  <a:srgbClr val="1A658F"/>
                </a:solidFill>
              </a:rPr>
              <a:t>Numpy</a:t>
            </a:r>
            <a:endParaRPr lang="en-US" sz="2800" b="1" dirty="0">
              <a:solidFill>
                <a:srgbClr val="1A658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 err="1">
                <a:solidFill>
                  <a:srgbClr val="1A658F"/>
                </a:solidFill>
              </a:rPr>
              <a:t>Scipy</a:t>
            </a:r>
            <a:r>
              <a:rPr lang="en-US" sz="2800" b="1" dirty="0">
                <a:solidFill>
                  <a:srgbClr val="1A658F"/>
                </a:solidFill>
              </a:rPr>
              <a:t> Stats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800" b="1" dirty="0" err="1">
                <a:solidFill>
                  <a:srgbClr val="1A658F"/>
                </a:solidFill>
              </a:rPr>
              <a:t>StatsModels</a:t>
            </a: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5F6ACD4-4724-4AE8-83E0-90FA2A3B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1" y="1301280"/>
            <a:ext cx="1631810" cy="870468"/>
          </a:xfrm>
          <a:prstGeom prst="rect">
            <a:avLst/>
          </a:prstGeom>
        </p:spPr>
      </p:pic>
      <p:pic>
        <p:nvPicPr>
          <p:cNvPr id="34" name="Picture 10" descr="Binoculars Clip Art">
            <a:extLst>
              <a:ext uri="{FF2B5EF4-FFF2-40B4-BE49-F238E27FC236}">
                <a16:creationId xmlns:a16="http://schemas.microsoft.com/office/drawing/2014/main" id="{3CAB093E-1757-4495-9592-45E09060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187">
            <a:off x="1404183" y="526754"/>
            <a:ext cx="1533737" cy="15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A5639-5658-45F6-83A3-A1155493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62" y="2852990"/>
            <a:ext cx="1508187" cy="1485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50" y="4665523"/>
            <a:ext cx="926668" cy="13863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1855"/>
          <a:stretch/>
        </p:blipFill>
        <p:spPr>
          <a:xfrm>
            <a:off x="2529016" y="1020847"/>
            <a:ext cx="6515744" cy="5343525"/>
          </a:xfrm>
          <a:prstGeom prst="rect">
            <a:avLst/>
          </a:prstGeom>
        </p:spPr>
      </p:pic>
      <p:sp>
        <p:nvSpPr>
          <p:cNvPr id="8" name="Google Shape;142;p36">
            <a:extLst>
              <a:ext uri="{FF2B5EF4-FFF2-40B4-BE49-F238E27FC236}">
                <a16:creationId xmlns:a16="http://schemas.microsoft.com/office/drawing/2014/main" id="{DE255CCA-F3AD-48EA-AB6E-6DF257EF2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78426" y="5853323"/>
            <a:ext cx="2562333" cy="200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000" b="1" dirty="0" err="1">
                <a:solidFill>
                  <a:srgbClr val="1A658F"/>
                </a:solidFill>
              </a:rPr>
              <a:t>MatPlotLib</a:t>
            </a:r>
            <a:endParaRPr lang="en-US" sz="2000" b="1" dirty="0">
              <a:solidFill>
                <a:srgbClr val="1A658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000" b="1" dirty="0">
                <a:solidFill>
                  <a:srgbClr val="1A658F"/>
                </a:solidFill>
              </a:rPr>
              <a:t>Seaborn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000" b="1" dirty="0" err="1">
                <a:solidFill>
                  <a:srgbClr val="1A658F"/>
                </a:solidFill>
              </a:rPr>
              <a:t>Plotly</a:t>
            </a:r>
            <a:r>
              <a:rPr lang="en-US" sz="2000" b="1" dirty="0">
                <a:solidFill>
                  <a:srgbClr val="11435F"/>
                </a:solidFill>
              </a:rPr>
              <a:t> 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Dataset Totals</a:t>
            </a:r>
            <a:endParaRPr sz="40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4051" y="2122815"/>
            <a:ext cx="26525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E9E9E"/>
              </a:buClr>
              <a:buSzPts val="1765"/>
            </a:pPr>
            <a:r>
              <a:rPr lang="en-US" sz="5400" b="1" dirty="0">
                <a:solidFill>
                  <a:srgbClr val="1A658F"/>
                </a:solidFill>
              </a:rPr>
              <a:t>21,785</a:t>
            </a:r>
            <a:r>
              <a:rPr lang="en-US" sz="3200" b="1" dirty="0">
                <a:solidFill>
                  <a:srgbClr val="1A658F"/>
                </a:solidFill>
              </a:rPr>
              <a:t> </a:t>
            </a:r>
          </a:p>
          <a:p>
            <a:pPr algn="ctr">
              <a:buClr>
                <a:srgbClr val="9E9E9E"/>
              </a:buClr>
              <a:buSzPts val="1765"/>
            </a:pPr>
            <a:r>
              <a:rPr lang="en-US" sz="3200" b="1" dirty="0">
                <a:solidFill>
                  <a:srgbClr val="1A658F"/>
                </a:solidFill>
              </a:rPr>
              <a:t>Simulated Years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2411" y="2149428"/>
            <a:ext cx="26525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E9E9E"/>
              </a:buClr>
              <a:buSzPts val="1765"/>
            </a:pPr>
            <a:r>
              <a:rPr lang="en-US" sz="5400" b="1" dirty="0">
                <a:solidFill>
                  <a:srgbClr val="1A658F"/>
                </a:solidFill>
              </a:rPr>
              <a:t>948</a:t>
            </a:r>
            <a:r>
              <a:rPr lang="en-US" sz="3200" b="1" dirty="0">
                <a:solidFill>
                  <a:srgbClr val="1A658F"/>
                </a:solidFill>
              </a:rPr>
              <a:t> </a:t>
            </a:r>
          </a:p>
          <a:p>
            <a:pPr algn="ctr">
              <a:buClr>
                <a:srgbClr val="9E9E9E"/>
              </a:buClr>
              <a:buSzPts val="1765"/>
            </a:pPr>
            <a:r>
              <a:rPr lang="en-US" sz="3200" b="1" dirty="0">
                <a:solidFill>
                  <a:srgbClr val="1A658F"/>
                </a:solidFill>
              </a:rPr>
              <a:t>Unique Cases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56917" y="4655119"/>
            <a:ext cx="4275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E9E9E"/>
              </a:buClr>
              <a:buSzPts val="1765"/>
            </a:pPr>
            <a:r>
              <a:rPr lang="en-US" sz="5400" b="1" dirty="0">
                <a:solidFill>
                  <a:srgbClr val="1A658F"/>
                </a:solidFill>
              </a:rPr>
              <a:t>137,112,802 </a:t>
            </a:r>
          </a:p>
          <a:p>
            <a:pPr algn="ctr">
              <a:buClr>
                <a:srgbClr val="9E9E9E"/>
              </a:buClr>
              <a:buSzPts val="1765"/>
            </a:pPr>
            <a:r>
              <a:rPr lang="en-US" sz="4000" b="1" dirty="0">
                <a:solidFill>
                  <a:srgbClr val="1A658F"/>
                </a:solidFill>
              </a:rPr>
              <a:t>CPU Hours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23" y="2145511"/>
            <a:ext cx="2319503" cy="202166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32049" y="1021339"/>
            <a:ext cx="34812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E9E9E"/>
              </a:buClr>
              <a:buSzPts val="1765"/>
            </a:pPr>
            <a:r>
              <a:rPr lang="en-US" sz="5400" b="1" dirty="0">
                <a:solidFill>
                  <a:srgbClr val="1A658F"/>
                </a:solidFill>
              </a:rPr>
              <a:t>416 </a:t>
            </a:r>
            <a:r>
              <a:rPr lang="en-US" sz="4000" b="1" dirty="0">
                <a:solidFill>
                  <a:srgbClr val="1A658F"/>
                </a:solidFill>
              </a:rPr>
              <a:t>Days</a:t>
            </a:r>
            <a:r>
              <a:rPr lang="en-US" sz="5400" b="1" dirty="0">
                <a:solidFill>
                  <a:srgbClr val="1A658F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ESM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39"/>
          <a:stretch/>
        </p:blipFill>
        <p:spPr bwMode="auto">
          <a:xfrm>
            <a:off x="-11152" y="643031"/>
            <a:ext cx="9155151" cy="6214969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Rectangle 3"/>
          <p:cNvSpPr/>
          <p:nvPr/>
        </p:nvSpPr>
        <p:spPr>
          <a:xfrm>
            <a:off x="-11152" y="652520"/>
            <a:ext cx="9155152" cy="6222383"/>
          </a:xfrm>
          <a:prstGeom prst="rect">
            <a:avLst/>
          </a:prstGeom>
          <a:blipFill dpi="0" rotWithShape="1">
            <a:blip r:embed="rId5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156;p38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85FFE-43AD-4DB8-AC72-A47223B042CD}"/>
              </a:ext>
            </a:extLst>
          </p:cNvPr>
          <p:cNvSpPr txBox="1"/>
          <p:nvPr/>
        </p:nvSpPr>
        <p:spPr>
          <a:xfrm>
            <a:off x="919388" y="1521853"/>
            <a:ext cx="88812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Background on Community Earth System Model</a:t>
            </a:r>
          </a:p>
          <a:p>
            <a:pPr>
              <a:buClr>
                <a:schemeClr val="accent4">
                  <a:lumMod val="25000"/>
                </a:schemeClr>
              </a:buClr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      (CESM)</a:t>
            </a: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endParaRPr lang="en-US" sz="2400" b="1">
              <a:solidFill>
                <a:schemeClr val="accent4">
                  <a:lumMod val="25000"/>
                </a:schemeClr>
              </a:solidFill>
            </a:endParaRP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Model’s configuration </a:t>
            </a: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endParaRPr lang="en-US" sz="2400" b="1">
              <a:solidFill>
                <a:schemeClr val="accent4">
                  <a:lumMod val="25000"/>
                </a:schemeClr>
              </a:solidFill>
            </a:endParaRP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Data preparation and analysis</a:t>
            </a: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endParaRPr lang="en-US" sz="2400" b="1">
              <a:solidFill>
                <a:schemeClr val="accent4">
                  <a:lumMod val="25000"/>
                </a:schemeClr>
              </a:solidFill>
            </a:endParaRP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Key findings  </a:t>
            </a: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endParaRPr lang="en-US" sz="2400" b="1">
              <a:solidFill>
                <a:schemeClr val="accent4">
                  <a:lumMod val="25000"/>
                </a:schemeClr>
              </a:solidFill>
            </a:endParaRPr>
          </a:p>
          <a:p>
            <a:pPr marL="457200" indent="-457200">
              <a:buClr>
                <a:schemeClr val="accent4">
                  <a:lumMod val="25000"/>
                </a:schemeClr>
              </a:buClr>
              <a:buFont typeface="+mj-lt"/>
              <a:buAutoNum type="arabicPeriod" startAt="2"/>
            </a:pPr>
            <a:r>
              <a:rPr lang="en-US" sz="2400" b="1">
                <a:solidFill>
                  <a:schemeClr val="accent4">
                    <a:lumMod val="25000"/>
                  </a:schemeClr>
                </a:solidFill>
              </a:rPr>
              <a:t>Conclusion and future work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A132D-A1A2-4B17-8A7F-15178662A0E6}"/>
              </a:ext>
            </a:extLst>
          </p:cNvPr>
          <p:cNvSpPr txBox="1"/>
          <p:nvPr/>
        </p:nvSpPr>
        <p:spPr>
          <a:xfrm>
            <a:off x="1422827" y="8938420"/>
            <a:ext cx="3951514" cy="276999"/>
          </a:xfrm>
          <a:prstGeom prst="rect">
            <a:avLst/>
          </a:prstGeom>
          <a:solidFill>
            <a:schemeClr val="lt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1A658F"/>
                </a:solidFill>
              </a:rPr>
              <a:t>Image: http://www.cesm.ucar.edu/models</a:t>
            </a:r>
            <a:r>
              <a:rPr lang="en-US" sz="12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5637007" y="6550223"/>
            <a:ext cx="387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Image:  http://www.cesm.ucar.edu/models</a:t>
            </a:r>
            <a:r>
              <a:rPr lang="en-US">
                <a:hlinkClick r:id="rId6"/>
              </a:rPr>
              <a:t>/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Equivalence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71B49-5BFA-4EAF-A656-E166FAD7C46A}"/>
              </a:ext>
            </a:extLst>
          </p:cNvPr>
          <p:cNvSpPr txBox="1"/>
          <p:nvPr/>
        </p:nvSpPr>
        <p:spPr>
          <a:xfrm>
            <a:off x="4302452" y="3375807"/>
            <a:ext cx="1521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F6992"/>
                </a:solidFill>
              </a:rPr>
              <a:t>or</a:t>
            </a:r>
            <a:endParaRPr lang="en-US" sz="4000" b="1" dirty="0">
              <a:solidFill>
                <a:srgbClr val="0F699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7FA2F-4BBF-4B44-AFFA-99528BA8E902}"/>
              </a:ext>
            </a:extLst>
          </p:cNvPr>
          <p:cNvSpPr txBox="1"/>
          <p:nvPr/>
        </p:nvSpPr>
        <p:spPr>
          <a:xfrm>
            <a:off x="5233343" y="5055046"/>
            <a:ext cx="2990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F6992"/>
                </a:solidFill>
              </a:rPr>
              <a:t>Annual power </a:t>
            </a:r>
          </a:p>
          <a:p>
            <a:pPr algn="ctr"/>
            <a:r>
              <a:rPr lang="en-US" sz="2400" b="1" dirty="0">
                <a:solidFill>
                  <a:srgbClr val="0F6992"/>
                </a:solidFill>
              </a:rPr>
              <a:t>for 180 </a:t>
            </a:r>
          </a:p>
          <a:p>
            <a:pPr algn="ctr"/>
            <a:r>
              <a:rPr lang="en-US" sz="2400" b="1" dirty="0">
                <a:solidFill>
                  <a:srgbClr val="0F6992"/>
                </a:solidFill>
              </a:rPr>
              <a:t>Colorado homes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B4032-C923-4D7B-97DE-DB3C4475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6832">
            <a:off x="778008" y="2295782"/>
            <a:ext cx="3125341" cy="2610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B7C838-FCB4-4EDA-B1EA-16FDF4E83C15}"/>
              </a:ext>
            </a:extLst>
          </p:cNvPr>
          <p:cNvSpPr txBox="1"/>
          <p:nvPr/>
        </p:nvSpPr>
        <p:spPr>
          <a:xfrm>
            <a:off x="1123762" y="4762464"/>
            <a:ext cx="2330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F6992"/>
                </a:solidFill>
              </a:rPr>
              <a:t>218 trips around the equator in a Nissan Leaf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901805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E9E9E"/>
              </a:buClr>
              <a:buSzPts val="1765"/>
            </a:pPr>
            <a:r>
              <a:rPr lang="en-US" sz="5400" b="1" dirty="0">
                <a:solidFill>
                  <a:srgbClr val="1A658F"/>
                </a:solidFill>
              </a:rPr>
              <a:t>137,112,802 </a:t>
            </a:r>
          </a:p>
          <a:p>
            <a:pPr algn="ctr">
              <a:buClr>
                <a:srgbClr val="9E9E9E"/>
              </a:buClr>
              <a:buSzPts val="1765"/>
            </a:pPr>
            <a:r>
              <a:rPr lang="en-US" sz="4000" b="1" dirty="0">
                <a:solidFill>
                  <a:srgbClr val="1A658F"/>
                </a:solidFill>
              </a:rPr>
              <a:t>CPU Hours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94187-6968-45B3-BEFD-BEBA4E6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815" y="2507245"/>
            <a:ext cx="2282713" cy="24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rgbClr val="E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Monthly Totals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168618"/>
              </p:ext>
            </p:extLst>
          </p:nvPr>
        </p:nvGraphicFramePr>
        <p:xfrm>
          <a:off x="457200" y="1110872"/>
          <a:ext cx="8229600" cy="526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165253-4C45-4994-81EB-7AD780A46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3"/>
          <a:stretch/>
        </p:blipFill>
        <p:spPr>
          <a:xfrm>
            <a:off x="0" y="832683"/>
            <a:ext cx="9144000" cy="58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142;p36">
            <a:extLst>
              <a:ext uri="{FF2B5EF4-FFF2-40B4-BE49-F238E27FC236}">
                <a16:creationId xmlns:a16="http://schemas.microsoft.com/office/drawing/2014/main" id="{9D5B59CD-3FF1-4703-9B15-8BF3F61CD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1885" y="1075209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Component string = </a:t>
            </a:r>
            <a:r>
              <a:rPr lang="en-US" sz="2400" b="1" dirty="0" err="1">
                <a:solidFill>
                  <a:srgbClr val="11435F"/>
                </a:solidFill>
              </a:rPr>
              <a:t>compset</a:t>
            </a: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14 unique atmospheric components</a:t>
            </a: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1600" b="1" dirty="0">
                <a:solidFill>
                  <a:srgbClr val="11435F"/>
                </a:solidFill>
              </a:rPr>
              <a:t>*OBGC = Ocean Bio-geo-</a:t>
            </a:r>
            <a:r>
              <a:rPr lang="en-US" sz="1600" b="1" dirty="0" err="1">
                <a:solidFill>
                  <a:srgbClr val="11435F"/>
                </a:solidFill>
              </a:rPr>
              <a:t>chemsitry</a:t>
            </a:r>
            <a:endParaRPr lang="en-US" sz="1600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DDA3E-7F9F-4EDD-B351-223CCC90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6" y="1817427"/>
            <a:ext cx="8503460" cy="2726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1C80151-EB16-4D00-AEB1-8A019F82A323}"/>
              </a:ext>
            </a:extLst>
          </p:cNvPr>
          <p:cNvSpPr/>
          <p:nvPr/>
        </p:nvSpPr>
        <p:spPr>
          <a:xfrm rot="5400000">
            <a:off x="1250302" y="1819468"/>
            <a:ext cx="289249" cy="97038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14EFB6B-3D7D-44D8-B1C2-353AEAC0D541}"/>
              </a:ext>
            </a:extLst>
          </p:cNvPr>
          <p:cNvSpPr/>
          <p:nvPr/>
        </p:nvSpPr>
        <p:spPr>
          <a:xfrm rot="5400000">
            <a:off x="2527039" y="1659295"/>
            <a:ext cx="328130" cy="129851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31DEFE0-F42D-447E-AB34-34128C6CADA8}"/>
              </a:ext>
            </a:extLst>
          </p:cNvPr>
          <p:cNvSpPr/>
          <p:nvPr/>
        </p:nvSpPr>
        <p:spPr>
          <a:xfrm rot="5400000">
            <a:off x="3876868" y="1845907"/>
            <a:ext cx="328130" cy="95016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9B055-BBCD-4169-9272-F86BF7F9DDCF}"/>
              </a:ext>
            </a:extLst>
          </p:cNvPr>
          <p:cNvSpPr txBox="1"/>
          <p:nvPr/>
        </p:nvSpPr>
        <p:spPr>
          <a:xfrm>
            <a:off x="391885" y="2556588"/>
            <a:ext cx="836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Init          Atm                  Land                 Sea Ice         Ocean      River        Land Ice     Wave   OBGC*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790B36B-B174-49FE-BA2E-783FDEE6EBF5}"/>
              </a:ext>
            </a:extLst>
          </p:cNvPr>
          <p:cNvSpPr/>
          <p:nvPr/>
        </p:nvSpPr>
        <p:spPr>
          <a:xfrm rot="5400000">
            <a:off x="4872133" y="1892561"/>
            <a:ext cx="328130" cy="8444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DD2A90F-7D42-4574-A4DF-1F07ED8C661C}"/>
              </a:ext>
            </a:extLst>
          </p:cNvPr>
          <p:cNvSpPr/>
          <p:nvPr/>
        </p:nvSpPr>
        <p:spPr>
          <a:xfrm rot="5400000">
            <a:off x="5652795" y="1967205"/>
            <a:ext cx="328130" cy="66402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0F3396-E717-4D1D-AA43-58A443B1DF4E}"/>
              </a:ext>
            </a:extLst>
          </p:cNvPr>
          <p:cNvSpPr/>
          <p:nvPr/>
        </p:nvSpPr>
        <p:spPr>
          <a:xfrm rot="5400000">
            <a:off x="6620067" y="1761934"/>
            <a:ext cx="328130" cy="109945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E83D72A-F8BC-478A-BF5A-679104A29086}"/>
              </a:ext>
            </a:extLst>
          </p:cNvPr>
          <p:cNvSpPr/>
          <p:nvPr/>
        </p:nvSpPr>
        <p:spPr>
          <a:xfrm rot="5400000">
            <a:off x="7480039" y="2074509"/>
            <a:ext cx="328130" cy="44320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AF203C4-8AEE-412B-8F92-B00DC5EA056F}"/>
              </a:ext>
            </a:extLst>
          </p:cNvPr>
          <p:cNvSpPr/>
          <p:nvPr/>
        </p:nvSpPr>
        <p:spPr>
          <a:xfrm rot="5400000">
            <a:off x="8172059" y="1929884"/>
            <a:ext cx="328130" cy="75733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398E03F-B8A5-4EA9-AAD9-775338C163E4}"/>
              </a:ext>
            </a:extLst>
          </p:cNvPr>
          <p:cNvSpPr/>
          <p:nvPr/>
        </p:nvSpPr>
        <p:spPr>
          <a:xfrm rot="5400000">
            <a:off x="470417" y="2084616"/>
            <a:ext cx="309469" cy="41054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3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DDA3E-7F9F-4EDD-B351-223CCC90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6" y="1817427"/>
            <a:ext cx="8503460" cy="2726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1C80151-EB16-4D00-AEB1-8A019F82A323}"/>
              </a:ext>
            </a:extLst>
          </p:cNvPr>
          <p:cNvSpPr/>
          <p:nvPr/>
        </p:nvSpPr>
        <p:spPr>
          <a:xfrm rot="5400000">
            <a:off x="1250302" y="1819468"/>
            <a:ext cx="289249" cy="97038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14EFB6B-3D7D-44D8-B1C2-353AEAC0D541}"/>
              </a:ext>
            </a:extLst>
          </p:cNvPr>
          <p:cNvSpPr/>
          <p:nvPr/>
        </p:nvSpPr>
        <p:spPr>
          <a:xfrm rot="5400000">
            <a:off x="2527039" y="1659295"/>
            <a:ext cx="328130" cy="129851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31DEFE0-F42D-447E-AB34-34128C6CADA8}"/>
              </a:ext>
            </a:extLst>
          </p:cNvPr>
          <p:cNvSpPr/>
          <p:nvPr/>
        </p:nvSpPr>
        <p:spPr>
          <a:xfrm rot="5400000">
            <a:off x="3876868" y="1845907"/>
            <a:ext cx="328130" cy="95016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9B055-BBCD-4169-9272-F86BF7F9DDCF}"/>
              </a:ext>
            </a:extLst>
          </p:cNvPr>
          <p:cNvSpPr txBox="1"/>
          <p:nvPr/>
        </p:nvSpPr>
        <p:spPr>
          <a:xfrm>
            <a:off x="391885" y="2556588"/>
            <a:ext cx="836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Init          Atm                  Land                 Sea Ice         Ocean      River        Land Ice     Wave   OBGC*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790B36B-B174-49FE-BA2E-783FDEE6EBF5}"/>
              </a:ext>
            </a:extLst>
          </p:cNvPr>
          <p:cNvSpPr/>
          <p:nvPr/>
        </p:nvSpPr>
        <p:spPr>
          <a:xfrm rot="5400000">
            <a:off x="4872133" y="1892561"/>
            <a:ext cx="328130" cy="8444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DD2A90F-7D42-4574-A4DF-1F07ED8C661C}"/>
              </a:ext>
            </a:extLst>
          </p:cNvPr>
          <p:cNvSpPr/>
          <p:nvPr/>
        </p:nvSpPr>
        <p:spPr>
          <a:xfrm rot="5400000">
            <a:off x="5652795" y="1967205"/>
            <a:ext cx="328130" cy="66402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0F3396-E717-4D1D-AA43-58A443B1DF4E}"/>
              </a:ext>
            </a:extLst>
          </p:cNvPr>
          <p:cNvSpPr/>
          <p:nvPr/>
        </p:nvSpPr>
        <p:spPr>
          <a:xfrm rot="5400000">
            <a:off x="6620067" y="1761934"/>
            <a:ext cx="328130" cy="109945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E83D72A-F8BC-478A-BF5A-679104A29086}"/>
              </a:ext>
            </a:extLst>
          </p:cNvPr>
          <p:cNvSpPr/>
          <p:nvPr/>
        </p:nvSpPr>
        <p:spPr>
          <a:xfrm rot="5400000">
            <a:off x="7480039" y="2074509"/>
            <a:ext cx="328130" cy="44320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AF203C4-8AEE-412B-8F92-B00DC5EA056F}"/>
              </a:ext>
            </a:extLst>
          </p:cNvPr>
          <p:cNvSpPr/>
          <p:nvPr/>
        </p:nvSpPr>
        <p:spPr>
          <a:xfrm rot="5400000">
            <a:off x="8172059" y="1929884"/>
            <a:ext cx="328130" cy="75733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232F9-DD60-4878-90F6-236F95D0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590" y="3498980"/>
            <a:ext cx="5039814" cy="2781977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7398E03F-B8A5-4EA9-AAD9-775338C163E4}"/>
              </a:ext>
            </a:extLst>
          </p:cNvPr>
          <p:cNvSpPr/>
          <p:nvPr/>
        </p:nvSpPr>
        <p:spPr>
          <a:xfrm rot="5400000">
            <a:off x="470417" y="2084616"/>
            <a:ext cx="309469" cy="41054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81D48-FE3C-49C2-B8F2-8F59048B9A53}"/>
              </a:ext>
            </a:extLst>
          </p:cNvPr>
          <p:cNvSpPr/>
          <p:nvPr/>
        </p:nvSpPr>
        <p:spPr>
          <a:xfrm>
            <a:off x="793102" y="1576873"/>
            <a:ext cx="1231641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42;p36">
            <a:extLst>
              <a:ext uri="{FF2B5EF4-FFF2-40B4-BE49-F238E27FC236}">
                <a16:creationId xmlns:a16="http://schemas.microsoft.com/office/drawing/2014/main" id="{9D5B59CD-3FF1-4703-9B15-8BF3F61CD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1885" y="1075209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Component string = </a:t>
            </a:r>
            <a:r>
              <a:rPr lang="en-US" sz="2400" b="1" dirty="0" err="1">
                <a:solidFill>
                  <a:srgbClr val="11435F"/>
                </a:solidFill>
              </a:rPr>
              <a:t>compset</a:t>
            </a: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14 unique atmospheric components</a:t>
            </a: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1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1600" b="1" dirty="0">
                <a:solidFill>
                  <a:srgbClr val="11435F"/>
                </a:solidFill>
              </a:rPr>
              <a:t>*OBGC = Ocean Bio-geo-</a:t>
            </a:r>
            <a:r>
              <a:rPr lang="en-US" sz="1600" b="1" dirty="0" err="1">
                <a:solidFill>
                  <a:srgbClr val="11435F"/>
                </a:solidFill>
              </a:rPr>
              <a:t>chemsitry</a:t>
            </a:r>
            <a:endParaRPr lang="en-US" sz="1600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3369B05-7199-40DE-B7B2-7803F5DFFDCB}"/>
              </a:ext>
            </a:extLst>
          </p:cNvPr>
          <p:cNvSpPr txBox="1"/>
          <p:nvPr/>
        </p:nvSpPr>
        <p:spPr>
          <a:xfrm>
            <a:off x="3937518" y="5693987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071010" y="1050134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 vs. Cost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D5BFB26-14A5-4924-B920-D34A9515BFFA}"/>
              </a:ext>
            </a:extLst>
          </p:cNvPr>
          <p:cNvSpPr txBox="1"/>
          <p:nvPr/>
        </p:nvSpPr>
        <p:spPr>
          <a:xfrm rot="16200000">
            <a:off x="-1152588" y="3189248"/>
            <a:ext cx="351622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BE0-FE86-4641-BB85-218F4BAC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" y="1954471"/>
            <a:ext cx="8082178" cy="34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3369B05-7199-40DE-B7B2-7803F5DFFDCB}"/>
              </a:ext>
            </a:extLst>
          </p:cNvPr>
          <p:cNvSpPr txBox="1"/>
          <p:nvPr/>
        </p:nvSpPr>
        <p:spPr>
          <a:xfrm>
            <a:off x="4582886" y="5777962"/>
            <a:ext cx="3352800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Mdel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 Cost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071010" y="1050134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 vs. Cost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D5BFB26-14A5-4924-B920-D34A9515BFFA}"/>
              </a:ext>
            </a:extLst>
          </p:cNvPr>
          <p:cNvSpPr txBox="1"/>
          <p:nvPr/>
        </p:nvSpPr>
        <p:spPr>
          <a:xfrm rot="16200000">
            <a:off x="-1152588" y="3189248"/>
            <a:ext cx="351622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BE0-FE86-4641-BB85-218F4BAC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" y="1954471"/>
            <a:ext cx="8082178" cy="3494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440749-0AE4-4C32-8997-AC460EF4AA59}"/>
              </a:ext>
            </a:extLst>
          </p:cNvPr>
          <p:cNvSpPr/>
          <p:nvPr/>
        </p:nvSpPr>
        <p:spPr>
          <a:xfrm>
            <a:off x="2509935" y="2230016"/>
            <a:ext cx="979714" cy="55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D8702-92B8-491E-B5AD-A8AF3F4DE77B}"/>
              </a:ext>
            </a:extLst>
          </p:cNvPr>
          <p:cNvSpPr/>
          <p:nvPr/>
        </p:nvSpPr>
        <p:spPr>
          <a:xfrm>
            <a:off x="3993502" y="2192694"/>
            <a:ext cx="279918" cy="625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D973042-6551-433E-9373-6E4F50368A8D}"/>
              </a:ext>
            </a:extLst>
          </p:cNvPr>
          <p:cNvSpPr txBox="1"/>
          <p:nvPr/>
        </p:nvSpPr>
        <p:spPr>
          <a:xfrm>
            <a:off x="3984171" y="5777962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</p:spTree>
    <p:extLst>
      <p:ext uri="{BB962C8B-B14F-4D97-AF65-F5344CB8AC3E}">
        <p14:creationId xmlns:p14="http://schemas.microsoft.com/office/powerpoint/2010/main" val="1172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3369B05-7199-40DE-B7B2-7803F5DFFDCB}"/>
              </a:ext>
            </a:extLst>
          </p:cNvPr>
          <p:cNvSpPr txBox="1"/>
          <p:nvPr/>
        </p:nvSpPr>
        <p:spPr>
          <a:xfrm>
            <a:off x="4582886" y="5777962"/>
            <a:ext cx="3352800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Model Cost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hrsSimulated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 Year)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071010" y="1050134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 vs. Cost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D5BFB26-14A5-4924-B920-D34A9515BFFA}"/>
              </a:ext>
            </a:extLst>
          </p:cNvPr>
          <p:cNvSpPr txBox="1"/>
          <p:nvPr/>
        </p:nvSpPr>
        <p:spPr>
          <a:xfrm rot="16200000">
            <a:off x="-1152588" y="3189248"/>
            <a:ext cx="351622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BE0-FE86-4641-BB85-218F4BAC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" y="1954471"/>
            <a:ext cx="8082178" cy="3494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ACB753-DFC0-4328-8120-988C82325797}"/>
              </a:ext>
            </a:extLst>
          </p:cNvPr>
          <p:cNvSpPr/>
          <p:nvPr/>
        </p:nvSpPr>
        <p:spPr>
          <a:xfrm>
            <a:off x="4021492" y="2985796"/>
            <a:ext cx="709127" cy="193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9ACB6A-D2C0-4C82-A032-739FB7335206}"/>
              </a:ext>
            </a:extLst>
          </p:cNvPr>
          <p:cNvSpPr/>
          <p:nvPr/>
        </p:nvSpPr>
        <p:spPr>
          <a:xfrm>
            <a:off x="2659224" y="3097764"/>
            <a:ext cx="727787" cy="578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0E35B-DDA9-4747-8AFF-CC2F5E88A8F8}"/>
              </a:ext>
            </a:extLst>
          </p:cNvPr>
          <p:cNvSpPr/>
          <p:nvPr/>
        </p:nvSpPr>
        <p:spPr>
          <a:xfrm>
            <a:off x="3275045" y="4702630"/>
            <a:ext cx="587828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F230F48B-20DB-4996-A106-04DA79CC4ADE}"/>
              </a:ext>
            </a:extLst>
          </p:cNvPr>
          <p:cNvSpPr txBox="1"/>
          <p:nvPr/>
        </p:nvSpPr>
        <p:spPr>
          <a:xfrm>
            <a:off x="3984171" y="5777962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</p:spTree>
    <p:extLst>
      <p:ext uri="{BB962C8B-B14F-4D97-AF65-F5344CB8AC3E}">
        <p14:creationId xmlns:p14="http://schemas.microsoft.com/office/powerpoint/2010/main" val="33957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071010" y="1050134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 vs. Cost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D5BFB26-14A5-4924-B920-D34A9515BFFA}"/>
              </a:ext>
            </a:extLst>
          </p:cNvPr>
          <p:cNvSpPr txBox="1"/>
          <p:nvPr/>
        </p:nvSpPr>
        <p:spPr>
          <a:xfrm rot="16200000">
            <a:off x="-1152588" y="3189248"/>
            <a:ext cx="351622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BE0-FE86-4641-BB85-218F4BAC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" y="1954471"/>
            <a:ext cx="8082178" cy="3494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5C9E18-A465-43EF-9E2C-F9BF781FBB8C}"/>
              </a:ext>
            </a:extLst>
          </p:cNvPr>
          <p:cNvSpPr/>
          <p:nvPr/>
        </p:nvSpPr>
        <p:spPr>
          <a:xfrm>
            <a:off x="1604864" y="2743199"/>
            <a:ext cx="1623527" cy="419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71D6B-6F8B-44B0-88A0-64696C722EB2}"/>
              </a:ext>
            </a:extLst>
          </p:cNvPr>
          <p:cNvSpPr/>
          <p:nvPr/>
        </p:nvSpPr>
        <p:spPr>
          <a:xfrm>
            <a:off x="2876937" y="2009193"/>
            <a:ext cx="949996" cy="293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58614-34D3-4E5A-B84C-1521640BD430}"/>
              </a:ext>
            </a:extLst>
          </p:cNvPr>
          <p:cNvSpPr/>
          <p:nvPr/>
        </p:nvSpPr>
        <p:spPr>
          <a:xfrm>
            <a:off x="5492619" y="2024744"/>
            <a:ext cx="1162181" cy="234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E1C74E-9CEE-49B9-9782-7024031CD1B4}"/>
              </a:ext>
            </a:extLst>
          </p:cNvPr>
          <p:cNvSpPr/>
          <p:nvPr/>
        </p:nvSpPr>
        <p:spPr>
          <a:xfrm>
            <a:off x="1455575" y="3649133"/>
            <a:ext cx="1880292" cy="75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B3DD0D5-EDF1-4A0B-BF28-360C661CB205}"/>
              </a:ext>
            </a:extLst>
          </p:cNvPr>
          <p:cNvSpPr txBox="1"/>
          <p:nvPr/>
        </p:nvSpPr>
        <p:spPr>
          <a:xfrm>
            <a:off x="3984171" y="5777962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</p:spTree>
    <p:extLst>
      <p:ext uri="{BB962C8B-B14F-4D97-AF65-F5344CB8AC3E}">
        <p14:creationId xmlns:p14="http://schemas.microsoft.com/office/powerpoint/2010/main" val="4711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650789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156299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071010" y="1050134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 vs. Cost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D5BFB26-14A5-4924-B920-D34A9515BFFA}"/>
              </a:ext>
            </a:extLst>
          </p:cNvPr>
          <p:cNvSpPr txBox="1"/>
          <p:nvPr/>
        </p:nvSpPr>
        <p:spPr>
          <a:xfrm rot="16200000">
            <a:off x="-1152588" y="3189248"/>
            <a:ext cx="351622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BE0-FE86-4641-BB85-218F4BAC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" y="1954471"/>
            <a:ext cx="8082178" cy="34946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E58614-34D3-4E5A-B84C-1521640BD430}"/>
              </a:ext>
            </a:extLst>
          </p:cNvPr>
          <p:cNvSpPr/>
          <p:nvPr/>
        </p:nvSpPr>
        <p:spPr>
          <a:xfrm>
            <a:off x="5619619" y="4344611"/>
            <a:ext cx="3041781" cy="75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E1C74E-9CEE-49B9-9782-7024031CD1B4}"/>
              </a:ext>
            </a:extLst>
          </p:cNvPr>
          <p:cNvSpPr/>
          <p:nvPr/>
        </p:nvSpPr>
        <p:spPr>
          <a:xfrm>
            <a:off x="1997442" y="4368799"/>
            <a:ext cx="1880292" cy="382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735C-1873-43EB-9FDF-5A7EB2E15FCD}"/>
              </a:ext>
            </a:extLst>
          </p:cNvPr>
          <p:cNvSpPr/>
          <p:nvPr/>
        </p:nvSpPr>
        <p:spPr>
          <a:xfrm>
            <a:off x="2683932" y="4885266"/>
            <a:ext cx="1168401" cy="25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95D20692-1A82-4905-86F1-6AD91DACB7AA}"/>
              </a:ext>
            </a:extLst>
          </p:cNvPr>
          <p:cNvSpPr txBox="1"/>
          <p:nvPr/>
        </p:nvSpPr>
        <p:spPr>
          <a:xfrm>
            <a:off x="3984171" y="5777962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</p:spTree>
    <p:extLst>
      <p:ext uri="{BB962C8B-B14F-4D97-AF65-F5344CB8AC3E}">
        <p14:creationId xmlns:p14="http://schemas.microsoft.com/office/powerpoint/2010/main" val="1369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0788"/>
            <a:ext cx="9144000" cy="620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119743" y="156299"/>
            <a:ext cx="8937171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025"/>
            </a:pPr>
            <a:r>
              <a:rPr lang="en-US" sz="2800" dirty="0"/>
              <a:t>Analysis: Grouping Atmospheric Configurations</a:t>
            </a:r>
            <a:endParaRPr sz="2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6C3B7BB-887D-43EE-B96B-C98F76DBFB6B}"/>
              </a:ext>
            </a:extLst>
          </p:cNvPr>
          <p:cNvSpPr txBox="1"/>
          <p:nvPr/>
        </p:nvSpPr>
        <p:spPr>
          <a:xfrm rot="16200000">
            <a:off x="-755186" y="3116138"/>
            <a:ext cx="3352800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Atmospheric Configuration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2641DF7-4164-446F-835C-A1A9B7101DFC}"/>
              </a:ext>
            </a:extLst>
          </p:cNvPr>
          <p:cNvSpPr txBox="1"/>
          <p:nvPr/>
        </p:nvSpPr>
        <p:spPr>
          <a:xfrm>
            <a:off x="2223410" y="875963"/>
            <a:ext cx="6738256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1A658F"/>
                </a:solidFill>
                <a:latin typeface="Helvetica Neue" panose="020B0604020202020204" charset="0"/>
              </a:rPr>
              <a:t>Atmospheric Configuration (Grouped) </a:t>
            </a:r>
          </a:p>
          <a:p>
            <a:pPr algn="ctr"/>
            <a:r>
              <a:rPr lang="en-US" sz="2400" b="1" dirty="0">
                <a:solidFill>
                  <a:srgbClr val="1A658F"/>
                </a:solidFill>
                <a:latin typeface="Helvetica Neue" panose="020B0604020202020204" charset="0"/>
              </a:rPr>
              <a:t>vs. Cost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E125297F-802F-44F6-A887-AC23C5061271}"/>
              </a:ext>
            </a:extLst>
          </p:cNvPr>
          <p:cNvSpPr txBox="1"/>
          <p:nvPr/>
        </p:nvSpPr>
        <p:spPr>
          <a:xfrm>
            <a:off x="2383971" y="1860783"/>
            <a:ext cx="903514" cy="327245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Data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169ACA7C-2668-4575-9EFC-C14C2BE9F394}"/>
              </a:ext>
            </a:extLst>
          </p:cNvPr>
          <p:cNvSpPr txBox="1"/>
          <p:nvPr/>
        </p:nvSpPr>
        <p:spPr>
          <a:xfrm>
            <a:off x="1761066" y="4591199"/>
            <a:ext cx="1510522" cy="588502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Whole Atm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B7B5235-73EC-4117-A424-E1638B471F97}"/>
              </a:ext>
            </a:extLst>
          </p:cNvPr>
          <p:cNvSpPr txBox="1"/>
          <p:nvPr/>
        </p:nvSpPr>
        <p:spPr>
          <a:xfrm>
            <a:off x="2440301" y="3711008"/>
            <a:ext cx="903514" cy="327245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03FAB-0222-49D7-B113-405DD942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6"/>
          <a:stretch/>
        </p:blipFill>
        <p:spPr>
          <a:xfrm>
            <a:off x="3183466" y="1579562"/>
            <a:ext cx="5108765" cy="3822171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113110A5-773C-4A5C-84FC-B82B91DE3DD1}"/>
              </a:ext>
            </a:extLst>
          </p:cNvPr>
          <p:cNvSpPr txBox="1"/>
          <p:nvPr/>
        </p:nvSpPr>
        <p:spPr>
          <a:xfrm>
            <a:off x="1803400" y="2576132"/>
            <a:ext cx="1544389" cy="588502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AerChem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 + 1%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78F2CD7-CC0B-4397-8D4B-297B1C24C97E}"/>
              </a:ext>
            </a:extLst>
          </p:cNvPr>
          <p:cNvSpPr txBox="1"/>
          <p:nvPr/>
        </p:nvSpPr>
        <p:spPr>
          <a:xfrm>
            <a:off x="3517640" y="5600681"/>
            <a:ext cx="4879911" cy="795331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Cost of Atmospheric Component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(CPU-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Hrs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/Simulated Year)</a:t>
            </a:r>
          </a:p>
        </p:txBody>
      </p:sp>
    </p:spTree>
    <p:extLst>
      <p:ext uri="{BB962C8B-B14F-4D97-AF65-F5344CB8AC3E}">
        <p14:creationId xmlns:p14="http://schemas.microsoft.com/office/powerpoint/2010/main" val="174305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8F9933-89E8-400D-A2B7-C1EC70D2E3F0}"/>
              </a:ext>
            </a:extLst>
          </p:cNvPr>
          <p:cNvSpPr/>
          <p:nvPr/>
        </p:nvSpPr>
        <p:spPr>
          <a:xfrm>
            <a:off x="4178049" y="949081"/>
            <a:ext cx="4965951" cy="400105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8C807-82A1-4B44-8020-54D71328F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9630"/>
          <a:stretch/>
        </p:blipFill>
        <p:spPr>
          <a:xfrm>
            <a:off x="0" y="949082"/>
            <a:ext cx="4648200" cy="4001059"/>
          </a:xfrm>
          <a:prstGeom prst="rect">
            <a:avLst/>
          </a:prstGeom>
        </p:spPr>
      </p:pic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032220-20DA-42B9-95B7-840DA2EF17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01210" y="1603398"/>
            <a:ext cx="3778898" cy="2443562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600"/>
              </a:spcAft>
              <a:buClr>
                <a:srgbClr val="1A658F"/>
              </a:buClr>
              <a:buNone/>
            </a:pPr>
            <a:endParaRPr lang="en-US" sz="800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1A658F"/>
              </a:buClr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Analyze CESM performance </a:t>
            </a:r>
          </a:p>
          <a:p>
            <a:pPr marL="0" indent="0" algn="ctr">
              <a:spcBef>
                <a:spcPts val="0"/>
              </a:spcBef>
              <a:buClr>
                <a:srgbClr val="1A658F"/>
              </a:buClr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metadata</a:t>
            </a:r>
          </a:p>
          <a:p>
            <a:pPr marL="0" indent="0">
              <a:spcAft>
                <a:spcPts val="600"/>
              </a:spcAft>
              <a:buClr>
                <a:srgbClr val="1A658F"/>
              </a:buClr>
              <a:buNone/>
            </a:pPr>
            <a:endParaRPr lang="en-US" sz="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F2E70-26D7-4C8F-96D6-DCA0B2FA1678}"/>
              </a:ext>
            </a:extLst>
          </p:cNvPr>
          <p:cNvSpPr txBox="1"/>
          <p:nvPr/>
        </p:nvSpPr>
        <p:spPr>
          <a:xfrm>
            <a:off x="664792" y="5280956"/>
            <a:ext cx="867591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Helvetica Neue" panose="020B0604020202020204" charset="0"/>
              </a:rPr>
              <a:t>Establish basic metrics</a:t>
            </a:r>
          </a:p>
          <a:p>
            <a:pPr marL="342900" indent="-342900"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b="1" dirty="0">
              <a:solidFill>
                <a:srgbClr val="1A658F"/>
              </a:solidFill>
              <a:latin typeface="Helvetica Neue" panose="020B0604020202020204" charset="0"/>
            </a:endParaRPr>
          </a:p>
          <a:p>
            <a:pPr indent="-457200">
              <a:spcAft>
                <a:spcPts val="600"/>
              </a:spcAft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Helvetica Neue" panose="020B0604020202020204" charset="0"/>
              </a:rPr>
              <a:t>Effect of a system upgrade on performance</a:t>
            </a:r>
            <a:endParaRPr lang="en-US" sz="2800" b="1" dirty="0">
              <a:solidFill>
                <a:srgbClr val="1A658F"/>
              </a:solidFill>
              <a:latin typeface="Helvetica Neue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788"/>
            <a:ext cx="9144000" cy="6207212"/>
          </a:xfrm>
          <a:prstGeom prst="rect">
            <a:avLst/>
          </a:prstGeom>
          <a:solidFill>
            <a:srgbClr val="E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3600"/>
              <a:t>Analysis:  Atmospheric Components</a:t>
            </a:r>
            <a:r>
              <a:rPr lang="en-U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D37C4-822D-4387-8C61-F5E1A7C62171}"/>
              </a:ext>
            </a:extLst>
          </p:cNvPr>
          <p:cNvSpPr txBox="1"/>
          <p:nvPr/>
        </p:nvSpPr>
        <p:spPr>
          <a:xfrm>
            <a:off x="0" y="851026"/>
            <a:ext cx="9144000" cy="58213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8E6F5-08D5-471B-A7FC-6F25813A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1" y="913871"/>
            <a:ext cx="8305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923730" y="1177846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Cheyenne Supercomputer: 145,152 processors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</a:pPr>
            <a:endParaRPr lang="en-US" sz="2400" b="1" dirty="0">
              <a:solidFill>
                <a:srgbClr val="11435F"/>
              </a:solidFill>
            </a:endParaRP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Upgrade: June 25-July 5, 2019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</a:pPr>
            <a:endParaRPr lang="en-US" sz="2400" b="1" dirty="0">
              <a:solidFill>
                <a:srgbClr val="11435F"/>
              </a:solidFill>
            </a:endParaRP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Install SUSE Linux Enterprise Server Service Pack 4 to update security and support</a:t>
            </a: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Spoiler Alert! </a:t>
            </a:r>
          </a:p>
          <a:p>
            <a:pPr marL="0" indent="0">
              <a:spcBef>
                <a:spcPts val="0"/>
              </a:spcBef>
              <a:buClr>
                <a:schemeClr val="accent1">
                  <a:lumMod val="75000"/>
                </a:schemeClr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Name of new supercomputer!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01E56-FA2E-4BCB-9C15-0C0C2B15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71" y="4380917"/>
            <a:ext cx="13716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54562" y="813953"/>
            <a:ext cx="8453536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More maniacal </a:t>
            </a:r>
            <a:r>
              <a:rPr lang="en-US" sz="2400" b="1" dirty="0" err="1">
                <a:solidFill>
                  <a:srgbClr val="11435F"/>
                </a:solidFill>
              </a:rPr>
              <a:t>subsetting</a:t>
            </a:r>
            <a:r>
              <a:rPr lang="en-US" sz="2400" b="1" dirty="0">
                <a:solidFill>
                  <a:srgbClr val="11435F"/>
                </a:solidFill>
              </a:rPr>
              <a:t> . . .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75F71A-9369-4E94-A50E-8BA6EA2B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7" y="1957192"/>
            <a:ext cx="7525257" cy="4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54562" y="813953"/>
            <a:ext cx="8453536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More maniacal </a:t>
            </a:r>
            <a:r>
              <a:rPr lang="en-US" sz="2400" b="1" dirty="0" err="1">
                <a:solidFill>
                  <a:srgbClr val="11435F"/>
                </a:solidFill>
              </a:rPr>
              <a:t>subsetting</a:t>
            </a:r>
            <a:r>
              <a:rPr lang="en-US" sz="2400" b="1" dirty="0">
                <a:solidFill>
                  <a:srgbClr val="11435F"/>
                </a:solidFill>
              </a:rPr>
              <a:t> . . .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75F71A-9369-4E94-A50E-8BA6EA2B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7" y="1957192"/>
            <a:ext cx="7525257" cy="403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7DB62-7C73-479F-B86D-09E174C9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7" y="3089308"/>
            <a:ext cx="7525257" cy="4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54562" y="813953"/>
            <a:ext cx="8453536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More maniacal </a:t>
            </a:r>
            <a:r>
              <a:rPr lang="en-US" sz="2400" b="1" dirty="0" err="1">
                <a:solidFill>
                  <a:srgbClr val="11435F"/>
                </a:solidFill>
              </a:rPr>
              <a:t>subsetting</a:t>
            </a:r>
            <a:r>
              <a:rPr lang="en-US" sz="2400" b="1" dirty="0">
                <a:solidFill>
                  <a:srgbClr val="11435F"/>
                </a:solidFill>
              </a:rPr>
              <a:t> . . .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75F71A-9369-4E94-A50E-8BA6EA2B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7" y="1957192"/>
            <a:ext cx="7525257" cy="403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7DB62-7C73-479F-B86D-09E174C9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7" y="3089308"/>
            <a:ext cx="7525257" cy="4034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769B1B-91BC-4991-AE49-F77A98EC037F}"/>
              </a:ext>
            </a:extLst>
          </p:cNvPr>
          <p:cNvSpPr/>
          <p:nvPr/>
        </p:nvSpPr>
        <p:spPr>
          <a:xfrm>
            <a:off x="7669764" y="3125754"/>
            <a:ext cx="615821" cy="363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FF83BE-5729-4CFD-A072-DDF7D1B399CE}"/>
              </a:ext>
            </a:extLst>
          </p:cNvPr>
          <p:cNvCxnSpPr>
            <a:cxnSpLocks/>
          </p:cNvCxnSpPr>
          <p:nvPr/>
        </p:nvCxnSpPr>
        <p:spPr>
          <a:xfrm flipH="1">
            <a:off x="7697757" y="2995126"/>
            <a:ext cx="578497" cy="653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54562" y="813953"/>
            <a:ext cx="8453536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More maniacal </a:t>
            </a:r>
            <a:r>
              <a:rPr lang="en-US" sz="2400" b="1" dirty="0" err="1">
                <a:solidFill>
                  <a:srgbClr val="11435F"/>
                </a:solidFill>
              </a:rPr>
              <a:t>subsetting</a:t>
            </a:r>
            <a:r>
              <a:rPr lang="en-US" sz="2400" b="1" dirty="0">
                <a:solidFill>
                  <a:srgbClr val="11435F"/>
                </a:solidFill>
              </a:rPr>
              <a:t> . . .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atmospheric component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+ atmospheric processors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+ oceanic processors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75F71A-9369-4E94-A50E-8BA6EA2B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7" y="1957192"/>
            <a:ext cx="7525257" cy="403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7DB62-7C73-479F-B86D-09E174C9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7" y="3089308"/>
            <a:ext cx="7525257" cy="4034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769B1B-91BC-4991-AE49-F77A98EC037F}"/>
              </a:ext>
            </a:extLst>
          </p:cNvPr>
          <p:cNvSpPr/>
          <p:nvPr/>
        </p:nvSpPr>
        <p:spPr>
          <a:xfrm>
            <a:off x="7669764" y="3125754"/>
            <a:ext cx="615821" cy="363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FF83BE-5729-4CFD-A072-DDF7D1B399CE}"/>
              </a:ext>
            </a:extLst>
          </p:cNvPr>
          <p:cNvCxnSpPr>
            <a:cxnSpLocks/>
          </p:cNvCxnSpPr>
          <p:nvPr/>
        </p:nvCxnSpPr>
        <p:spPr>
          <a:xfrm flipH="1">
            <a:off x="7697757" y="2995126"/>
            <a:ext cx="578497" cy="653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DD951-D703-440C-A0B0-862D7321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4186335"/>
            <a:ext cx="44862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5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54562" y="813953"/>
            <a:ext cx="8453536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More maniacal </a:t>
            </a:r>
            <a:r>
              <a:rPr lang="en-US" sz="2400" b="1" dirty="0" err="1">
                <a:solidFill>
                  <a:srgbClr val="11435F"/>
                </a:solidFill>
              </a:rPr>
              <a:t>subsetting</a:t>
            </a:r>
            <a:r>
              <a:rPr lang="en-US" sz="2400" b="1" dirty="0">
                <a:solidFill>
                  <a:srgbClr val="11435F"/>
                </a:solidFill>
              </a:rPr>
              <a:t> . . .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(811 data points, 3445 sim years, 14 cases)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(1206 data points, 4271 sim years, 14 bases)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atmospheric component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+ atmospheric processors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+ oceanic processors</a:t>
            </a:r>
          </a:p>
          <a:p>
            <a:pPr marL="457200" lvl="1" indent="0">
              <a:spcBef>
                <a:spcPts val="0"/>
              </a:spcBef>
              <a:buClr>
                <a:srgbClr val="9E9E9E"/>
              </a:buClr>
              <a:buNone/>
            </a:pPr>
            <a:r>
              <a:rPr lang="en-US" sz="2047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(3113 data points, </a:t>
            </a:r>
          </a:p>
          <a:p>
            <a:pPr marL="457200" lvl="1" indent="0">
              <a:spcBef>
                <a:spcPts val="0"/>
              </a:spcBef>
              <a:buClr>
                <a:srgbClr val="9E9E9E"/>
              </a:buClr>
              <a:buNone/>
            </a:pPr>
            <a:r>
              <a:rPr lang="en-US" sz="2047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12,493 sim years, </a:t>
            </a:r>
          </a:p>
          <a:p>
            <a:pPr marL="457200" lvl="1" indent="0">
              <a:spcBef>
                <a:spcPts val="0"/>
              </a:spcBef>
              <a:buClr>
                <a:srgbClr val="9E9E9E"/>
              </a:buClr>
              <a:buNone/>
            </a:pPr>
            <a:r>
              <a:rPr lang="en-US" sz="2047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9 groups)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75F71A-9369-4E94-A50E-8BA6EA2B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7" y="1957192"/>
            <a:ext cx="7525257" cy="403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7DB62-7C73-479F-B86D-09E174C9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7" y="3089308"/>
            <a:ext cx="7525257" cy="4034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769B1B-91BC-4991-AE49-F77A98EC037F}"/>
              </a:ext>
            </a:extLst>
          </p:cNvPr>
          <p:cNvSpPr/>
          <p:nvPr/>
        </p:nvSpPr>
        <p:spPr>
          <a:xfrm>
            <a:off x="7669764" y="3125754"/>
            <a:ext cx="615821" cy="363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FF83BE-5729-4CFD-A072-DDF7D1B399CE}"/>
              </a:ext>
            </a:extLst>
          </p:cNvPr>
          <p:cNvCxnSpPr>
            <a:cxnSpLocks/>
          </p:cNvCxnSpPr>
          <p:nvPr/>
        </p:nvCxnSpPr>
        <p:spPr>
          <a:xfrm flipH="1">
            <a:off x="7697757" y="2995126"/>
            <a:ext cx="578497" cy="653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DD951-D703-440C-A0B0-862D7321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4186335"/>
            <a:ext cx="44862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849085" y="1065879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Tests for Normality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All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All - normalized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All - before/after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group: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(atm </a:t>
            </a:r>
            <a:r>
              <a:rPr lang="en-US" sz="2400" b="1" dirty="0" err="1">
                <a:solidFill>
                  <a:srgbClr val="11435F"/>
                </a:solidFill>
              </a:rPr>
              <a:t>compset</a:t>
            </a:r>
            <a:r>
              <a:rPr lang="en-US" sz="2400" b="1" dirty="0">
                <a:solidFill>
                  <a:srgbClr val="11435F"/>
                </a:solidFill>
              </a:rPr>
              <a:t>/atm + </a:t>
            </a:r>
            <a:r>
              <a:rPr lang="en-US" sz="2400" b="1" dirty="0" err="1">
                <a:solidFill>
                  <a:srgbClr val="11435F"/>
                </a:solidFill>
              </a:rPr>
              <a:t>ocn</a:t>
            </a:r>
            <a:r>
              <a:rPr lang="en-US" sz="2400" b="1" dirty="0">
                <a:solidFill>
                  <a:srgbClr val="11435F"/>
                </a:solidFill>
              </a:rPr>
              <a:t> processors)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06A7E-971E-4A29-98CD-F18F666F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049" y="1611862"/>
            <a:ext cx="4447494" cy="2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849085" y="1065879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Tests for Normality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All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All - normalized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All - before/after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case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base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By group: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(atm </a:t>
            </a:r>
            <a:r>
              <a:rPr lang="en-US" sz="2400" b="1" dirty="0" err="1">
                <a:solidFill>
                  <a:srgbClr val="11435F"/>
                </a:solidFill>
              </a:rPr>
              <a:t>compset</a:t>
            </a:r>
            <a:r>
              <a:rPr lang="en-US" sz="2400" b="1" dirty="0">
                <a:solidFill>
                  <a:srgbClr val="11435F"/>
                </a:solidFill>
              </a:rPr>
              <a:t>/atm + </a:t>
            </a:r>
            <a:r>
              <a:rPr lang="en-US" sz="2400" b="1" dirty="0" err="1">
                <a:solidFill>
                  <a:srgbClr val="11435F"/>
                </a:solidFill>
              </a:rPr>
              <a:t>ocn</a:t>
            </a:r>
            <a:r>
              <a:rPr lang="en-US" sz="2400" b="1" dirty="0">
                <a:solidFill>
                  <a:srgbClr val="11435F"/>
                </a:solidFill>
              </a:rPr>
              <a:t> processors)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506D8-F320-4772-A49B-CA7B0EF7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42" y="1456256"/>
            <a:ext cx="4702823" cy="3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6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849085" y="1065879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Tests for Normality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All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All - normalized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All - before/after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By case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8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By base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800" b="1" dirty="0">
              <a:solidFill>
                <a:srgbClr val="FFC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By group: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FFC000"/>
                </a:solidFill>
              </a:rPr>
              <a:t>(atm </a:t>
            </a:r>
            <a:r>
              <a:rPr lang="en-US" sz="2400" b="1" dirty="0" err="1">
                <a:solidFill>
                  <a:srgbClr val="FFC000"/>
                </a:solidFill>
              </a:rPr>
              <a:t>compset</a:t>
            </a:r>
            <a:r>
              <a:rPr lang="en-US" sz="2400" b="1" dirty="0">
                <a:solidFill>
                  <a:srgbClr val="FFC000"/>
                </a:solidFill>
              </a:rPr>
              <a:t>/atm + </a:t>
            </a:r>
            <a:r>
              <a:rPr lang="en-US" sz="2400" b="1" dirty="0" err="1">
                <a:solidFill>
                  <a:srgbClr val="FFC000"/>
                </a:solidFill>
              </a:rPr>
              <a:t>ocn</a:t>
            </a:r>
            <a:r>
              <a:rPr lang="en-US" sz="2400" b="1" dirty="0">
                <a:solidFill>
                  <a:srgbClr val="FFC000"/>
                </a:solidFill>
              </a:rPr>
              <a:t> processors)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Statistical Tests for Normality: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ts val="1765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Kolmogorov-Smirnoff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50000"/>
                </a:schemeClr>
              </a:buClr>
              <a:buSzPts val="1765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Shapiro-Wilk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FFC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C6A97-823E-438D-854F-2E5E87B2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76" y="1598645"/>
            <a:ext cx="4925591" cy="34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CESM Climate Model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7" b="1627"/>
          <a:stretch/>
        </p:blipFill>
        <p:spPr>
          <a:xfrm>
            <a:off x="0" y="726180"/>
            <a:ext cx="5922278" cy="5437952"/>
          </a:xfrm>
          <a:prstGeom prst="rect">
            <a:avLst/>
          </a:prstGeom>
        </p:spPr>
      </p:pic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113065" y="6289299"/>
            <a:ext cx="6180643" cy="4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200" b="1">
                <a:solidFill>
                  <a:srgbClr val="11435F"/>
                </a:solidFill>
              </a:rPr>
              <a:t>CESM = </a:t>
            </a:r>
            <a:r>
              <a:rPr lang="en-US" sz="2200" b="1" u="sng">
                <a:solidFill>
                  <a:srgbClr val="11435F"/>
                </a:solidFill>
              </a:rPr>
              <a:t>C</a:t>
            </a:r>
            <a:r>
              <a:rPr lang="en-US" sz="2200" b="1">
                <a:solidFill>
                  <a:srgbClr val="11435F"/>
                </a:solidFill>
              </a:rPr>
              <a:t>ommunity </a:t>
            </a:r>
            <a:r>
              <a:rPr lang="en-US" sz="2200" b="1" u="sng">
                <a:solidFill>
                  <a:srgbClr val="11435F"/>
                </a:solidFill>
              </a:rPr>
              <a:t>E</a:t>
            </a:r>
            <a:r>
              <a:rPr lang="en-US" sz="2200" b="1">
                <a:solidFill>
                  <a:srgbClr val="11435F"/>
                </a:solidFill>
              </a:rPr>
              <a:t>arth </a:t>
            </a:r>
            <a:r>
              <a:rPr lang="en-US" sz="2200" b="1" u="sng">
                <a:solidFill>
                  <a:srgbClr val="11435F"/>
                </a:solidFill>
              </a:rPr>
              <a:t>S</a:t>
            </a:r>
            <a:r>
              <a:rPr lang="en-US" sz="2200" b="1">
                <a:solidFill>
                  <a:srgbClr val="11435F"/>
                </a:solidFill>
              </a:rPr>
              <a:t>ystem </a:t>
            </a:r>
            <a:r>
              <a:rPr lang="en-US" sz="2200" b="1" u="sng">
                <a:solidFill>
                  <a:srgbClr val="11435F"/>
                </a:solidFill>
              </a:rPr>
              <a:t>M</a:t>
            </a:r>
            <a:r>
              <a:rPr lang="en-US" sz="2200" b="1">
                <a:solidFill>
                  <a:srgbClr val="11435F"/>
                </a:solidFill>
              </a:rPr>
              <a:t>odel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>
                <a:solidFill>
                  <a:srgbClr val="11435F"/>
                </a:solidFill>
              </a:rPr>
              <a:t> 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>
              <a:solidFill>
                <a:srgbClr val="9E9E9E"/>
              </a:solidFill>
            </a:endParaRPr>
          </a:p>
        </p:txBody>
      </p:sp>
      <p:sp>
        <p:nvSpPr>
          <p:cNvPr id="6" name="Google Shape;142;p36"/>
          <p:cNvSpPr txBox="1">
            <a:spLocks/>
          </p:cNvSpPr>
          <p:nvPr/>
        </p:nvSpPr>
        <p:spPr>
          <a:xfrm>
            <a:off x="5906911" y="1167187"/>
            <a:ext cx="3372261" cy="569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3093" algn="l" rtl="0">
              <a:lnSpc>
                <a:spcPct val="100000"/>
              </a:lnSpc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lnSpc>
                <a:spcPct val="100000"/>
              </a:lnSpc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lnSpc>
                <a:spcPct val="100000"/>
              </a:lnSpc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90000"/>
            </a:pPr>
            <a:r>
              <a:rPr lang="en-US" sz="2400" b="1">
                <a:solidFill>
                  <a:srgbClr val="11435F"/>
                </a:solidFill>
              </a:rPr>
              <a:t>Virtual laboratory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90000"/>
            </a:pPr>
            <a:r>
              <a:rPr lang="en-US" sz="2400" b="1">
                <a:solidFill>
                  <a:srgbClr val="11435F"/>
                </a:solidFill>
              </a:rPr>
              <a:t>Freely available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0000"/>
            </a:pPr>
            <a:r>
              <a:rPr lang="en-US" sz="2400" b="1">
                <a:solidFill>
                  <a:srgbClr val="11435F"/>
                </a:solidFill>
              </a:rPr>
              <a:t>Components: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Atmosphere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Land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Ocean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River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Sea and Land Ice</a:t>
            </a:r>
          </a:p>
          <a:p>
            <a:pPr marL="800100" lvl="1" indent="-342900">
              <a:spcBef>
                <a:spcPts val="0"/>
              </a:spcBef>
              <a:buClr>
                <a:schemeClr val="bg2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47" b="1">
                <a:solidFill>
                  <a:srgbClr val="11435F"/>
                </a:solidFill>
              </a:rPr>
              <a:t>Wave</a:t>
            </a:r>
            <a:endParaRPr lang="en-US" sz="2400" b="1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90000"/>
              <a:buNone/>
            </a:pPr>
            <a:endParaRPr lang="en-US" sz="2400" b="1">
              <a:solidFill>
                <a:srgbClr val="11435F"/>
              </a:solidFill>
            </a:endParaRPr>
          </a:p>
          <a:p>
            <a:pPr marL="285750" indent="-285750">
              <a:spcBef>
                <a:spcPts val="0"/>
              </a:spcBef>
              <a:buClr>
                <a:schemeClr val="bg2"/>
              </a:buClr>
              <a:buSzPct val="90000"/>
            </a:pPr>
            <a:endParaRPr lang="en-US" sz="1765">
              <a:solidFill>
                <a:srgbClr val="11435F"/>
              </a:solidFill>
            </a:endParaRPr>
          </a:p>
          <a:p>
            <a:pPr marL="285750" indent="-285750" algn="ctr">
              <a:spcBef>
                <a:spcPts val="0"/>
              </a:spcBef>
              <a:buClr>
                <a:schemeClr val="bg2"/>
              </a:buClr>
              <a:buSzPct val="90000"/>
            </a:pPr>
            <a:endParaRPr lang="en-US" sz="1765">
              <a:solidFill>
                <a:srgbClr val="9E9E9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904163">
            <a:off x="405982" y="5469438"/>
            <a:ext cx="3872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50000"/>
                  </a:schemeClr>
                </a:solidFill>
              </a:rPr>
              <a:t>Image:  Karl and Trenberth,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7007" y="6550223"/>
            <a:ext cx="3872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Image:  http://www.cesm.ucar.edu/models</a:t>
            </a:r>
            <a:r>
              <a:rPr lang="en-US">
                <a:hlinkClick r:id="rId4"/>
              </a:rPr>
              <a:t>/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513184" y="774440"/>
            <a:ext cx="8182947" cy="55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Mean Model Cost Before Upgrade</a:t>
            </a: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200" b="1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vs.</a:t>
            </a: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200" b="1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Mean Model Cost After Upgrade</a:t>
            </a: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36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Calculated percent difference (% change) in means before and after the upgrade: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1435F"/>
                </a:solidFill>
              </a:rPr>
              <a:t>By case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1435F"/>
                </a:solidFill>
              </a:rPr>
              <a:t>By base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1435F"/>
                </a:solidFill>
              </a:rPr>
              <a:t>By group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50000"/>
                </a:schemeClr>
              </a:buClr>
              <a:buNone/>
            </a:pPr>
            <a:endParaRPr lang="en-US" sz="8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50000"/>
                </a:schemeClr>
              </a:buClr>
              <a:buNone/>
            </a:pPr>
            <a:r>
              <a:rPr lang="en-US" sz="2400" b="1" dirty="0">
                <a:solidFill>
                  <a:srgbClr val="11435F"/>
                </a:solidFill>
              </a:rPr>
              <a:t>Determined whether there was statistical significance in the means using Kruskal Wallis test</a:t>
            </a:r>
            <a:endParaRPr lang="en-US" sz="2400" b="1" dirty="0">
              <a:solidFill>
                <a:srgbClr val="FFC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Cases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Case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861600" y="3033953"/>
            <a:ext cx="1191491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72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F499F-CE78-46FE-B440-07935AF65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2"/>
          <a:stretch/>
        </p:blipFill>
        <p:spPr>
          <a:xfrm>
            <a:off x="1201414" y="1941253"/>
            <a:ext cx="6113786" cy="4067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031" y="2011583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30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-20</a:t>
            </a:r>
          </a:p>
          <a:p>
            <a:endParaRPr lang="en-US" sz="1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183A2-A347-4F33-BB16-0E6015083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192" y="2934475"/>
            <a:ext cx="625444" cy="20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Cases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Case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861600" y="3033953"/>
            <a:ext cx="1191491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72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F499F-CE78-46FE-B440-07935AF65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2"/>
          <a:stretch/>
        </p:blipFill>
        <p:spPr>
          <a:xfrm>
            <a:off x="1201414" y="1941253"/>
            <a:ext cx="6113786" cy="4067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031" y="2011583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30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-20</a:t>
            </a:r>
          </a:p>
          <a:p>
            <a:endParaRPr lang="en-US" sz="1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183A2-A347-4F33-BB16-0E6015083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192" y="2934475"/>
            <a:ext cx="625444" cy="2001418"/>
          </a:xfrm>
          <a:prstGeom prst="rect">
            <a:avLst/>
          </a:prstGeom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5BED756A-119E-4302-AF0E-3D5B04EC6C62}"/>
              </a:ext>
            </a:extLst>
          </p:cNvPr>
          <p:cNvSpPr/>
          <p:nvPr/>
        </p:nvSpPr>
        <p:spPr>
          <a:xfrm>
            <a:off x="1810139" y="4002833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A59B80F3-BA98-49B9-B183-106B25CEA065}"/>
              </a:ext>
            </a:extLst>
          </p:cNvPr>
          <p:cNvSpPr/>
          <p:nvPr/>
        </p:nvSpPr>
        <p:spPr>
          <a:xfrm>
            <a:off x="5050972" y="3977952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C46C9FC0-3CA7-41B6-8844-25765C4A4CEA}"/>
              </a:ext>
            </a:extLst>
          </p:cNvPr>
          <p:cNvSpPr/>
          <p:nvPr/>
        </p:nvSpPr>
        <p:spPr>
          <a:xfrm>
            <a:off x="3439886" y="3971732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A0F2724E-9D4F-4A0A-9373-CA2784D28CA7}"/>
              </a:ext>
            </a:extLst>
          </p:cNvPr>
          <p:cNvSpPr/>
          <p:nvPr/>
        </p:nvSpPr>
        <p:spPr>
          <a:xfrm>
            <a:off x="3013788" y="3984172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CE6992E0-E8F1-4DA5-B781-B586DA7E4BF4}"/>
              </a:ext>
            </a:extLst>
          </p:cNvPr>
          <p:cNvSpPr/>
          <p:nvPr/>
        </p:nvSpPr>
        <p:spPr>
          <a:xfrm>
            <a:off x="6211078" y="6332376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EC676-AC33-44EC-95AB-DED30A01B2FE}"/>
              </a:ext>
            </a:extLst>
          </p:cNvPr>
          <p:cNvSpPr txBox="1"/>
          <p:nvPr/>
        </p:nvSpPr>
        <p:spPr>
          <a:xfrm>
            <a:off x="6550091" y="6227607"/>
            <a:ext cx="275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Kruskal-Wallis: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083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Bases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Base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861600" y="3033953"/>
            <a:ext cx="1191491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72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183A2-A347-4F33-BB16-0E601508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92" y="2934475"/>
            <a:ext cx="625444" cy="2001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023BF-FD7E-4114-8A36-20FB333A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59" y="1960887"/>
            <a:ext cx="6100374" cy="4046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031" y="2011583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30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-20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358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Bases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Base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861600" y="3033953"/>
            <a:ext cx="1191491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72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183A2-A347-4F33-BB16-0E601508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92" y="2934475"/>
            <a:ext cx="625444" cy="2001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023BF-FD7E-4114-8A36-20FB333A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59" y="1960887"/>
            <a:ext cx="6100374" cy="4046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031" y="2011583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30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-20</a:t>
            </a:r>
          </a:p>
          <a:p>
            <a:endParaRPr lang="en-US" sz="1800" b="1" dirty="0"/>
          </a:p>
        </p:txBody>
      </p: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BBD583BC-ABCB-49BA-BC54-80ED3BC0595B}"/>
              </a:ext>
            </a:extLst>
          </p:cNvPr>
          <p:cNvSpPr/>
          <p:nvPr/>
        </p:nvSpPr>
        <p:spPr>
          <a:xfrm>
            <a:off x="2239347" y="3974841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2D26B873-BFCF-4AE3-88CB-C67A51E8AE0E}"/>
              </a:ext>
            </a:extLst>
          </p:cNvPr>
          <p:cNvSpPr/>
          <p:nvPr/>
        </p:nvSpPr>
        <p:spPr>
          <a:xfrm>
            <a:off x="3884645" y="3977951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A9D8ACC9-AE7B-4197-BAD8-44796B2D7548}"/>
              </a:ext>
            </a:extLst>
          </p:cNvPr>
          <p:cNvSpPr/>
          <p:nvPr/>
        </p:nvSpPr>
        <p:spPr>
          <a:xfrm>
            <a:off x="6211078" y="6332376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1D5897-B767-4C5A-933F-9561C45085E8}"/>
              </a:ext>
            </a:extLst>
          </p:cNvPr>
          <p:cNvSpPr txBox="1"/>
          <p:nvPr/>
        </p:nvSpPr>
        <p:spPr>
          <a:xfrm>
            <a:off x="6550091" y="6227607"/>
            <a:ext cx="275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Kruskal-Wallis: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405847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Groups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Group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971170" y="2996631"/>
            <a:ext cx="97688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1080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AA57C-0ED0-48B5-A503-A5F46AB4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894795"/>
            <a:ext cx="6029132" cy="4145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354" y="1964930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15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-5</a:t>
            </a:r>
          </a:p>
          <a:p>
            <a:endParaRPr 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A221E-F675-4D51-A6C0-A96231F55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73" y="3010871"/>
            <a:ext cx="514006" cy="18223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D26ED9-0CC1-4991-B55E-5076383B95D8}"/>
              </a:ext>
            </a:extLst>
          </p:cNvPr>
          <p:cNvCxnSpPr>
            <a:cxnSpLocks/>
          </p:cNvCxnSpPr>
          <p:nvPr/>
        </p:nvCxnSpPr>
        <p:spPr>
          <a:xfrm>
            <a:off x="5234473" y="4851918"/>
            <a:ext cx="53184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3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 System Upgrade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42;p36"/>
          <p:cNvSpPr txBox="1">
            <a:spLocks noGrp="1"/>
          </p:cNvSpPr>
          <p:nvPr>
            <p:ph type="body" idx="1"/>
          </p:nvPr>
        </p:nvSpPr>
        <p:spPr>
          <a:xfrm>
            <a:off x="457199" y="795291"/>
            <a:ext cx="7424411" cy="517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u="sng" dirty="0">
                <a:solidFill>
                  <a:srgbClr val="11435F"/>
                </a:solidFill>
              </a:rPr>
              <a:t>Groups</a:t>
            </a:r>
            <a:r>
              <a:rPr lang="en-US" sz="2400" b="1" dirty="0">
                <a:solidFill>
                  <a:srgbClr val="11435F"/>
                </a:solidFill>
              </a:rPr>
              <a:t> that span the upgrade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None/>
            </a:pPr>
            <a:endParaRPr sz="1765" dirty="0">
              <a:solidFill>
                <a:srgbClr val="9E9E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3322" y="6112529"/>
            <a:ext cx="219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Group ID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37935" y="3476956"/>
            <a:ext cx="234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% Difference</a:t>
            </a:r>
            <a:r>
              <a:rPr lang="en-US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5987" y="1432852"/>
            <a:ext cx="537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% Difference in Mean Model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139303" y="2235603"/>
            <a:ext cx="19300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Atmospheric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027F9-B6E9-4E1F-B0C1-A062E52F1D8B}"/>
              </a:ext>
            </a:extLst>
          </p:cNvPr>
          <p:cNvSpPr txBox="1"/>
          <p:nvPr/>
        </p:nvSpPr>
        <p:spPr>
          <a:xfrm>
            <a:off x="7971170" y="2996631"/>
            <a:ext cx="97688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1080</a:t>
            </a:r>
          </a:p>
          <a:p>
            <a:endParaRPr lang="en-US" sz="10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1800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1728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AA57C-0ED0-48B5-A503-A5F46AB4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894795"/>
            <a:ext cx="6029132" cy="4145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354" y="1964930"/>
            <a:ext cx="5571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20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15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0</a:t>
            </a:r>
          </a:p>
          <a:p>
            <a:pPr algn="r"/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-5</a:t>
            </a:r>
          </a:p>
          <a:p>
            <a:endParaRPr 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A221E-F675-4D51-A6C0-A96231F55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73" y="3010871"/>
            <a:ext cx="514006" cy="18223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D26ED9-0CC1-4991-B55E-5076383B95D8}"/>
              </a:ext>
            </a:extLst>
          </p:cNvPr>
          <p:cNvCxnSpPr>
            <a:cxnSpLocks/>
          </p:cNvCxnSpPr>
          <p:nvPr/>
        </p:nvCxnSpPr>
        <p:spPr>
          <a:xfrm>
            <a:off x="5234473" y="4851918"/>
            <a:ext cx="53184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C35BDA8C-DD9D-4617-91A0-BAE4F97857B5}"/>
              </a:ext>
            </a:extLst>
          </p:cNvPr>
          <p:cNvSpPr/>
          <p:nvPr/>
        </p:nvSpPr>
        <p:spPr>
          <a:xfrm>
            <a:off x="6211078" y="6332376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EF65F-1B12-47A9-BA43-8853D712A213}"/>
              </a:ext>
            </a:extLst>
          </p:cNvPr>
          <p:cNvSpPr txBox="1"/>
          <p:nvPr/>
        </p:nvSpPr>
        <p:spPr>
          <a:xfrm>
            <a:off x="6550091" y="6227607"/>
            <a:ext cx="275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Kruskal-Wallis: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 statistical significance</a:t>
            </a: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B4DF297F-D5FF-4F0B-971B-C49A0661DF10}"/>
              </a:ext>
            </a:extLst>
          </p:cNvPr>
          <p:cNvSpPr/>
          <p:nvPr/>
        </p:nvSpPr>
        <p:spPr>
          <a:xfrm>
            <a:off x="2127380" y="4665307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0F5AF34A-8D00-4176-9249-417B611FA339}"/>
              </a:ext>
            </a:extLst>
          </p:cNvPr>
          <p:cNvSpPr/>
          <p:nvPr/>
        </p:nvSpPr>
        <p:spPr>
          <a:xfrm>
            <a:off x="2761862" y="4665306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A1E0DCE7-9C62-4F71-8B22-CEB6046AEBA6}"/>
              </a:ext>
            </a:extLst>
          </p:cNvPr>
          <p:cNvSpPr/>
          <p:nvPr/>
        </p:nvSpPr>
        <p:spPr>
          <a:xfrm>
            <a:off x="5318449" y="4683968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25E5E260-A43B-4232-A922-283E7161406A}"/>
              </a:ext>
            </a:extLst>
          </p:cNvPr>
          <p:cNvSpPr/>
          <p:nvPr/>
        </p:nvSpPr>
        <p:spPr>
          <a:xfrm>
            <a:off x="6606074" y="4674638"/>
            <a:ext cx="354564" cy="335902"/>
          </a:xfrm>
          <a:prstGeom prst="noSmoking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8508" y="4701090"/>
            <a:ext cx="213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Helvetica Neue" panose="020B0604020202020204" charset="0"/>
              </a:rPr>
              <a:t>Cheyenne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1982" y="4413614"/>
            <a:ext cx="1852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Helvetica Neue" panose="020B0604020202020204" charset="0"/>
              </a:rPr>
              <a:t>Academic</a:t>
            </a:r>
          </a:p>
          <a:p>
            <a:r>
              <a:rPr lang="en-US" sz="2400" b="1">
                <a:solidFill>
                  <a:schemeClr val="bg1"/>
                </a:solidFill>
                <a:latin typeface="Helvetica Neue" panose="020B0604020202020204" charset="0"/>
              </a:rPr>
              <a:t>      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E70-26D7-4C8F-96D6-DCA0B2FA1678}"/>
              </a:ext>
            </a:extLst>
          </p:cNvPr>
          <p:cNvSpPr txBox="1"/>
          <p:nvPr/>
        </p:nvSpPr>
        <p:spPr>
          <a:xfrm>
            <a:off x="285218" y="1790494"/>
            <a:ext cx="879104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22324E"/>
                </a:solidFill>
                <a:latin typeface="Helvetica Neue" panose="020B0604020202020204" charset="0"/>
              </a:rPr>
              <a:t>More analysis in my </a:t>
            </a:r>
            <a:r>
              <a:rPr lang="en-US" sz="2800" b="1" dirty="0" err="1">
                <a:solidFill>
                  <a:srgbClr val="22324E"/>
                </a:solidFill>
                <a:latin typeface="Helvetica Neue" panose="020B0604020202020204" charset="0"/>
              </a:rPr>
              <a:t>Jupyter</a:t>
            </a:r>
            <a:r>
              <a:rPr lang="en-US" sz="2800" b="1" dirty="0">
                <a:solidFill>
                  <a:srgbClr val="22324E"/>
                </a:solidFill>
                <a:latin typeface="Helvetica Neue" panose="020B0604020202020204" charset="0"/>
              </a:rPr>
              <a:t> Notebook that points to performance degradation after the upgrade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22324E"/>
                </a:solidFill>
                <a:latin typeface="Helvetica Neue" panose="020B0604020202020204" charset="0"/>
              </a:rPr>
              <a:t>Enormous amounts of information to be sliced and diced by each component, physics module, number of processors, and other settings specific to parallel computing</a:t>
            </a:r>
          </a:p>
          <a:p>
            <a:pPr marL="457200" indent="-457200">
              <a:spcAft>
                <a:spcPts val="1800"/>
              </a:spcAft>
              <a:buClr>
                <a:schemeClr val="accent4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22324E"/>
                </a:solidFill>
                <a:latin typeface="Helvetica Neue" panose="020B0604020202020204" charset="0"/>
              </a:rPr>
              <a:t>Answers lead to more questions</a:t>
            </a:r>
          </a:p>
        </p:txBody>
      </p:sp>
      <p:sp>
        <p:nvSpPr>
          <p:cNvPr id="5" name="Arc 4"/>
          <p:cNvSpPr/>
          <p:nvPr/>
        </p:nvSpPr>
        <p:spPr>
          <a:xfrm>
            <a:off x="334433" y="1869440"/>
            <a:ext cx="167640" cy="37592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6200000">
            <a:off x="397933" y="1871980"/>
            <a:ext cx="579120" cy="370840"/>
          </a:xfrm>
          <a:prstGeom prst="arc">
            <a:avLst>
              <a:gd name="adj1" fmla="val 16200000"/>
              <a:gd name="adj2" fmla="val 2106362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BB80F53-CD14-4DC8-8E53-F7D38C2F1050}"/>
              </a:ext>
            </a:extLst>
          </p:cNvPr>
          <p:cNvSpPr/>
          <p:nvPr/>
        </p:nvSpPr>
        <p:spPr>
          <a:xfrm>
            <a:off x="337543" y="3384109"/>
            <a:ext cx="167640" cy="37592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5B3F7C1-6708-4A24-AF2E-596EFB23A69E}"/>
              </a:ext>
            </a:extLst>
          </p:cNvPr>
          <p:cNvSpPr/>
          <p:nvPr/>
        </p:nvSpPr>
        <p:spPr>
          <a:xfrm rot="16200000">
            <a:off x="401043" y="3386649"/>
            <a:ext cx="579120" cy="370840"/>
          </a:xfrm>
          <a:prstGeom prst="arc">
            <a:avLst>
              <a:gd name="adj1" fmla="val 16200000"/>
              <a:gd name="adj2" fmla="val 2106362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4E40D9-3B74-4875-A8E4-3E9C10D166A0}"/>
              </a:ext>
            </a:extLst>
          </p:cNvPr>
          <p:cNvSpPr/>
          <p:nvPr/>
        </p:nvSpPr>
        <p:spPr>
          <a:xfrm>
            <a:off x="346874" y="5324877"/>
            <a:ext cx="167640" cy="37592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6844486-A7AD-43A1-BAC0-89E4326523BA}"/>
              </a:ext>
            </a:extLst>
          </p:cNvPr>
          <p:cNvSpPr/>
          <p:nvPr/>
        </p:nvSpPr>
        <p:spPr>
          <a:xfrm rot="16200000">
            <a:off x="410374" y="5327417"/>
            <a:ext cx="579120" cy="370840"/>
          </a:xfrm>
          <a:prstGeom prst="arc">
            <a:avLst>
              <a:gd name="adj1" fmla="val 16200000"/>
              <a:gd name="adj2" fmla="val 2106362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142;p36"/>
          <p:cNvSpPr txBox="1">
            <a:spLocks/>
          </p:cNvSpPr>
          <p:nvPr/>
        </p:nvSpPr>
        <p:spPr>
          <a:xfrm>
            <a:off x="-127000" y="1447387"/>
            <a:ext cx="8976731" cy="313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3093" algn="l" rtl="0">
              <a:lnSpc>
                <a:spcPct val="100000"/>
              </a:lnSpc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lnSpc>
                <a:spcPct val="100000"/>
              </a:lnSpc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lnSpc>
                <a:spcPct val="100000"/>
              </a:lnSpc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rgbClr val="9E9E9E"/>
              </a:buClr>
              <a:buSzPts val="1765"/>
              <a:buFont typeface="Arial"/>
              <a:buNone/>
            </a:pPr>
            <a:r>
              <a:rPr lang="en-US" sz="2400" b="1" dirty="0">
                <a:solidFill>
                  <a:srgbClr val="11435F"/>
                </a:solidFill>
              </a:rPr>
              <a:t>	       </a:t>
            </a:r>
            <a:r>
              <a:rPr lang="en-US" sz="2800" b="1" dirty="0">
                <a:solidFill>
                  <a:srgbClr val="11435F"/>
                </a:solidFill>
              </a:rPr>
              <a:t>Machine Learning</a:t>
            </a:r>
          </a:p>
          <a:p>
            <a:pPr marL="2341563" indent="-279400"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Correlation Plots</a:t>
            </a:r>
          </a:p>
          <a:p>
            <a:pPr marL="2341563" indent="-284163"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Feature Engineering</a:t>
            </a:r>
          </a:p>
          <a:p>
            <a:pPr marL="2341563" indent="-284163"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Supervised Learning to Predict Performance (Model Cost) using SVMs, Random Forest</a:t>
            </a:r>
          </a:p>
          <a:p>
            <a:pPr marL="2341563" indent="-284163"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ts val="1765"/>
            </a:pPr>
            <a:r>
              <a:rPr lang="en-US" sz="2400" b="1" dirty="0">
                <a:solidFill>
                  <a:srgbClr val="11435F"/>
                </a:solidFill>
              </a:rPr>
              <a:t>Unsupervised Learning (K-Means) to reveal patterns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r>
              <a:rPr lang="en-US" sz="2400" b="1" dirty="0">
                <a:solidFill>
                  <a:srgbClr val="11435F"/>
                </a:solidFill>
              </a:rPr>
              <a:t>			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2400" b="1" dirty="0">
              <a:solidFill>
                <a:srgbClr val="11435F"/>
              </a:solidFill>
            </a:endParaRP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r>
              <a:rPr lang="en-US" sz="2400" b="1" dirty="0">
                <a:solidFill>
                  <a:srgbClr val="11435F"/>
                </a:solidFill>
              </a:rPr>
              <a:t>                      </a:t>
            </a:r>
          </a:p>
          <a:p>
            <a:pPr marL="0" indent="0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1765" dirty="0">
              <a:solidFill>
                <a:srgbClr val="11435F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9E9E9E"/>
              </a:buClr>
              <a:buSzPts val="1765"/>
              <a:buFont typeface="Arial"/>
              <a:buNone/>
            </a:pPr>
            <a:endParaRPr lang="en-US" sz="1765" dirty="0">
              <a:solidFill>
                <a:srgbClr val="9E9E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9D8D1-D33E-486D-B0A7-99123D09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8" y="2278361"/>
            <a:ext cx="1299734" cy="13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4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7700"/>
            <a:ext cx="9144000" cy="556260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Acknowledgements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40"/>
          <p:cNvSpPr txBox="1">
            <a:spLocks noGrp="1"/>
          </p:cNvSpPr>
          <p:nvPr>
            <p:ph type="body" idx="1"/>
          </p:nvPr>
        </p:nvSpPr>
        <p:spPr>
          <a:xfrm>
            <a:off x="824149" y="1208141"/>
            <a:ext cx="4040100" cy="262591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dirty="0"/>
              <a:t>John Dennis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dirty="0"/>
              <a:t>Brian Dobbins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b="0" dirty="0"/>
              <a:t>NCAR mentors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/>
            <a:r>
              <a:rPr lang="en-US" dirty="0"/>
              <a:t>Alice </a:t>
            </a:r>
            <a:r>
              <a:rPr lang="en-US" dirty="0" err="1"/>
              <a:t>Bertini</a:t>
            </a:r>
            <a:endParaRPr lang="en-US" dirty="0"/>
          </a:p>
          <a:p>
            <a:pPr marL="0" lvl="0" indent="0"/>
            <a:r>
              <a:rPr lang="en-US" b="0" dirty="0"/>
              <a:t>NCAR SQL Training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endParaRPr lang="en-US" b="0" dirty="0"/>
          </a:p>
        </p:txBody>
      </p:sp>
      <p:sp>
        <p:nvSpPr>
          <p:cNvPr id="173" name="Google Shape;173;p40"/>
          <p:cNvSpPr txBox="1">
            <a:spLocks noGrp="1"/>
          </p:cNvSpPr>
          <p:nvPr>
            <p:ph type="body" idx="3"/>
          </p:nvPr>
        </p:nvSpPr>
        <p:spPr>
          <a:xfrm>
            <a:off x="4733703" y="1151739"/>
            <a:ext cx="4041900" cy="1075449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dirty="0"/>
              <a:t>AJ Lauer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dirty="0"/>
              <a:t>Virginia Do</a:t>
            </a:r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 b="0" dirty="0"/>
              <a:t>NCAR intern managers</a:t>
            </a:r>
          </a:p>
        </p:txBody>
      </p:sp>
      <p:sp>
        <p:nvSpPr>
          <p:cNvPr id="174" name="Google Shape;174;p40"/>
          <p:cNvSpPr txBox="1">
            <a:spLocks noGrp="1"/>
          </p:cNvSpPr>
          <p:nvPr>
            <p:ph type="body" idx="4"/>
          </p:nvPr>
        </p:nvSpPr>
        <p:spPr>
          <a:xfrm>
            <a:off x="822349" y="5350077"/>
            <a:ext cx="6863846" cy="11890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Images</a:t>
            </a:r>
            <a:endParaRPr lang="en-US"/>
          </a:p>
          <a:p>
            <a:pPr marL="0" lvl="0" indent="0" algn="l" rtl="0">
              <a:spcBef>
                <a:spcPts val="353"/>
              </a:spcBef>
              <a:spcAft>
                <a:spcPts val="0"/>
              </a:spcAft>
              <a:buNone/>
            </a:pPr>
            <a:r>
              <a:rPr lang="en-US"/>
              <a:t>Unless otherwise noted, graphics are from www.vecteezy.com</a:t>
            </a:r>
            <a:endParaRPr/>
          </a:p>
        </p:txBody>
      </p:sp>
      <p:sp>
        <p:nvSpPr>
          <p:cNvPr id="11" name="Google Shape;174;p40"/>
          <p:cNvSpPr txBox="1">
            <a:spLocks/>
          </p:cNvSpPr>
          <p:nvPr/>
        </p:nvSpPr>
        <p:spPr>
          <a:xfrm>
            <a:off x="822349" y="4008174"/>
            <a:ext cx="7819107" cy="100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0677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lnSpc>
                <a:spcPct val="100000"/>
              </a:lnSpc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lnSpc>
                <a:spcPct val="100000"/>
              </a:lnSpc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Balaji, et. al. CPMIP: Measurements of Real Computational Performance of Earth System Models in CMIP6. Geoscience Model Development Issue 10. January 02, 2017. https://www.geosci-model-dev.net/10/19/2017/</a:t>
            </a:r>
          </a:p>
        </p:txBody>
      </p:sp>
      <p:sp>
        <p:nvSpPr>
          <p:cNvPr id="8" name="Google Shape;173;p40">
            <a:extLst>
              <a:ext uri="{FF2B5EF4-FFF2-40B4-BE49-F238E27FC236}">
                <a16:creationId xmlns:a16="http://schemas.microsoft.com/office/drawing/2014/main" id="{98DBECB0-F325-4701-8F4C-9938EBCEB562}"/>
              </a:ext>
            </a:extLst>
          </p:cNvPr>
          <p:cNvSpPr txBox="1">
            <a:spLocks/>
          </p:cNvSpPr>
          <p:nvPr/>
        </p:nvSpPr>
        <p:spPr>
          <a:xfrm>
            <a:off x="4733703" y="2421739"/>
            <a:ext cx="4041900" cy="107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Michael Busch</a:t>
            </a:r>
          </a:p>
          <a:p>
            <a:pPr marL="0" indent="0"/>
            <a:r>
              <a:rPr lang="en-US" dirty="0"/>
              <a:t>Nate George</a:t>
            </a:r>
          </a:p>
          <a:p>
            <a:pPr marL="0" indent="0"/>
            <a:r>
              <a:rPr lang="en-US" b="0" dirty="0"/>
              <a:t>Professors at Regis University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2" y="1045318"/>
            <a:ext cx="1069958" cy="1114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0" y="1035687"/>
            <a:ext cx="1066800" cy="12287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DBD223-1195-44FC-90B8-34AF50BC3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57" y="775537"/>
            <a:ext cx="4306988" cy="1757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894"/>
          <a:stretch/>
        </p:blipFill>
        <p:spPr>
          <a:xfrm>
            <a:off x="478438" y="2635148"/>
            <a:ext cx="8311335" cy="42228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Right Arrow 1"/>
          <p:cNvSpPr/>
          <p:nvPr/>
        </p:nvSpPr>
        <p:spPr>
          <a:xfrm>
            <a:off x="2734056" y="1435608"/>
            <a:ext cx="539496" cy="34747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835" y="1045318"/>
            <a:ext cx="1066800" cy="1228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0129" y="1894114"/>
            <a:ext cx="484414" cy="22315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1251" y="1852080"/>
            <a:ext cx="72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13286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5332" r="-30" b="11896"/>
          <a:stretch/>
        </p:blipFill>
        <p:spPr>
          <a:xfrm>
            <a:off x="0" y="659923"/>
            <a:ext cx="9153525" cy="5559902"/>
          </a:xfrm>
          <a:prstGeom prst="rect">
            <a:avLst/>
          </a:prstGeom>
        </p:spPr>
      </p:pic>
      <p:sp>
        <p:nvSpPr>
          <p:cNvPr id="5" name="Google Shape;171;p40"/>
          <p:cNvSpPr txBox="1">
            <a:spLocks/>
          </p:cNvSpPr>
          <p:nvPr/>
        </p:nvSpPr>
        <p:spPr>
          <a:xfrm>
            <a:off x="4686300" y="659923"/>
            <a:ext cx="5159827" cy="193553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53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Lolita Mannik</a:t>
            </a:r>
          </a:p>
          <a:p>
            <a:pPr>
              <a:spcBef>
                <a:spcPts val="353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lolita@FourWindsPublications.com</a:t>
            </a:r>
          </a:p>
          <a:p>
            <a:pPr>
              <a:spcBef>
                <a:spcPts val="353"/>
              </a:spcBef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Helvetica Neue" panose="020B0604020202020204" charset="0"/>
            </a:endParaRPr>
          </a:p>
          <a:p>
            <a:pPr>
              <a:spcBef>
                <a:spcPts val="353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This presentation is posted at: www.FourWindsPublications.com</a:t>
            </a:r>
            <a:r>
              <a:rPr lang="en-US" sz="1800" b="1">
                <a:solidFill>
                  <a:schemeClr val="accent6">
                    <a:lumMod val="75000"/>
                  </a:schemeClr>
                </a:solidFill>
                <a:latin typeface="Helvetica Neue" panose="020B0604020202020204" charset="0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D3B539-433B-4034-BF17-1FCBCFDE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7780" y="2964404"/>
            <a:ext cx="1304925" cy="1466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33311C-F29D-48B4-AB80-6D989CB96E33}"/>
              </a:ext>
            </a:extLst>
          </p:cNvPr>
          <p:cNvSpPr txBox="1"/>
          <p:nvPr/>
        </p:nvSpPr>
        <p:spPr>
          <a:xfrm>
            <a:off x="2863669" y="3045364"/>
            <a:ext cx="1451546" cy="1292662"/>
          </a:xfrm>
          <a:prstGeom prst="rect">
            <a:avLst/>
          </a:prstGeom>
          <a:solidFill>
            <a:srgbClr val="FDFCEB"/>
          </a:solidFill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rgbClr val="006666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r>
              <a:rPr lang="en-US" sz="1600" b="1">
                <a:solidFill>
                  <a:srgbClr val="326469"/>
                </a:solidFill>
              </a:rPr>
              <a:t>10010111010</a:t>
            </a:r>
          </a:p>
          <a:p>
            <a:pPr algn="ctr"/>
            <a:endParaRPr lang="en-US" sz="1600" b="1">
              <a:solidFill>
                <a:srgbClr val="326469"/>
              </a:solidFill>
            </a:endParaRPr>
          </a:p>
          <a:p>
            <a:pPr algn="ctr"/>
            <a:endParaRPr lang="en-US" sz="1600" b="1">
              <a:solidFill>
                <a:srgbClr val="32646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88" y="737738"/>
            <a:ext cx="4524375" cy="454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BD223-1195-44FC-90B8-34AF50BC3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57" y="775537"/>
            <a:ext cx="4306988" cy="17575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2" y="1045318"/>
            <a:ext cx="1069958" cy="1114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130" y="1035687"/>
            <a:ext cx="1066800" cy="122872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734056" y="1435608"/>
            <a:ext cx="539496" cy="34747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C4491A-B3BA-43EF-94CD-DB00099C4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835" y="1045318"/>
            <a:ext cx="1066800" cy="12287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50129" y="1894114"/>
            <a:ext cx="484414" cy="22315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51251" y="1852080"/>
            <a:ext cx="72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36436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9743" y="968829"/>
            <a:ext cx="3015343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0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73285" y="968829"/>
            <a:ext cx="500743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25"/>
              <a:buFont typeface="Helvetica Neue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4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830716"/>
            <a:ext cx="8281308" cy="58998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96544" y="968829"/>
            <a:ext cx="1915886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45971" y="1665514"/>
            <a:ext cx="3951515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Page: NCAR - Blue Logo">
  <a:themeElements>
    <a:clrScheme name="NCAR UCAR">
      <a:dk1>
        <a:srgbClr val="000000"/>
      </a:dk1>
      <a:lt1>
        <a:srgbClr val="FFFFFF"/>
      </a:lt1>
      <a:dk2>
        <a:srgbClr val="1F3058"/>
      </a:dk2>
      <a:lt2>
        <a:srgbClr val="EEECE1"/>
      </a:lt2>
      <a:accent1>
        <a:srgbClr val="1A3141"/>
      </a:accent1>
      <a:accent2>
        <a:srgbClr val="456673"/>
      </a:accent2>
      <a:accent3>
        <a:srgbClr val="C45229"/>
      </a:accent3>
      <a:accent4>
        <a:srgbClr val="9F1B25"/>
      </a:accent4>
      <a:accent5>
        <a:srgbClr val="B36E25"/>
      </a:accent5>
      <a:accent6>
        <a:srgbClr val="555058"/>
      </a:accent6>
      <a:hlink>
        <a:srgbClr val="1F3058"/>
      </a:hlink>
      <a:folHlink>
        <a:srgbClr val="7C78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CAR-Blue-TopHeader">
  <a:themeElements>
    <a:clrScheme name="NCAR and UCAR">
      <a:dk1>
        <a:srgbClr val="666666"/>
      </a:dk1>
      <a:lt1>
        <a:srgbClr val="FFFFFF"/>
      </a:lt1>
      <a:dk2>
        <a:srgbClr val="122D5D"/>
      </a:dk2>
      <a:lt2>
        <a:srgbClr val="D3DCEC"/>
      </a:lt2>
      <a:accent1>
        <a:srgbClr val="277DA1"/>
      </a:accent1>
      <a:accent2>
        <a:srgbClr val="248F87"/>
      </a:accent2>
      <a:accent3>
        <a:srgbClr val="BBD52F"/>
      </a:accent3>
      <a:accent4>
        <a:srgbClr val="D3DCEC"/>
      </a:accent4>
      <a:accent5>
        <a:srgbClr val="6C6C6C"/>
      </a:accent5>
      <a:accent6>
        <a:srgbClr val="9EA0A3"/>
      </a:accent6>
      <a:hlink>
        <a:srgbClr val="BBD52F"/>
      </a:hlink>
      <a:folHlink>
        <a:srgbClr val="BBD5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CAR-BlueTopHeader-GraySwoosh">
  <a:themeElements>
    <a:clrScheme name="NCAR and UCAR">
      <a:dk1>
        <a:srgbClr val="666666"/>
      </a:dk1>
      <a:lt1>
        <a:srgbClr val="FFFFFF"/>
      </a:lt1>
      <a:dk2>
        <a:srgbClr val="122D5D"/>
      </a:dk2>
      <a:lt2>
        <a:srgbClr val="D3DCEC"/>
      </a:lt2>
      <a:accent1>
        <a:srgbClr val="277DA1"/>
      </a:accent1>
      <a:accent2>
        <a:srgbClr val="248F87"/>
      </a:accent2>
      <a:accent3>
        <a:srgbClr val="BBD52F"/>
      </a:accent3>
      <a:accent4>
        <a:srgbClr val="D3DCEC"/>
      </a:accent4>
      <a:accent5>
        <a:srgbClr val="6C6C6C"/>
      </a:accent5>
      <a:accent6>
        <a:srgbClr val="9EA0A3"/>
      </a:accent6>
      <a:hlink>
        <a:srgbClr val="BBD52F"/>
      </a:hlink>
      <a:folHlink>
        <a:srgbClr val="BBD5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8E2610C9D1DF48838A8317DFB72E08" ma:contentTypeVersion="9" ma:contentTypeDescription="Create a new document." ma:contentTypeScope="" ma:versionID="a8a7fd349db8b25ddb03a9ac9a5547e1">
  <xsd:schema xmlns:xsd="http://www.w3.org/2001/XMLSchema" xmlns:xs="http://www.w3.org/2001/XMLSchema" xmlns:p="http://schemas.microsoft.com/office/2006/metadata/properties" xmlns:ns3="de4870ba-e78a-4392-abe1-01c0202af9c2" targetNamespace="http://schemas.microsoft.com/office/2006/metadata/properties" ma:root="true" ma:fieldsID="5d6069521216d183f407c9e38cd4bc17" ns3:_="">
    <xsd:import namespace="de4870ba-e78a-4392-abe1-01c0202af9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870ba-e78a-4392-abe1-01c0202af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7132C9-81AC-4024-9217-1743A5E16CCF}">
  <ds:schemaRefs>
    <ds:schemaRef ds:uri="de4870ba-e78a-4392-abe1-01c0202af9c2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824674-3277-4BB1-B88F-593E0D66C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870ba-e78a-4392-abe1-01c0202af9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DBA28B-4F9E-42C9-BD0D-2D2CEB7E94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1135</Words>
  <Application>Microsoft Office PowerPoint</Application>
  <PresentationFormat>On-screen Show (4:3)</PresentationFormat>
  <Paragraphs>549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Helvetica Neue</vt:lpstr>
      <vt:lpstr>Wingdings</vt:lpstr>
      <vt:lpstr>Courier New</vt:lpstr>
      <vt:lpstr>Calibri</vt:lpstr>
      <vt:lpstr>Gadugi</vt:lpstr>
      <vt:lpstr>Arial</vt:lpstr>
      <vt:lpstr>Trebuchet MS</vt:lpstr>
      <vt:lpstr>Title Page: NCAR - Blue Logo</vt:lpstr>
      <vt:lpstr>NCAR-Blue-TopHeader</vt:lpstr>
      <vt:lpstr>NCAR-BlueTopHeader-GraySwoosh</vt:lpstr>
      <vt:lpstr>PowerPoint Presentation</vt:lpstr>
      <vt:lpstr>Overview</vt:lpstr>
      <vt:lpstr>Goal</vt:lpstr>
      <vt:lpstr>CESM Climate Model</vt:lpstr>
      <vt:lpstr>Method</vt:lpstr>
      <vt:lpstr>Method</vt:lpstr>
      <vt:lpstr>Data Wrangling</vt:lpstr>
      <vt:lpstr>Data Wrangling</vt:lpstr>
      <vt:lpstr>Data Wrangling</vt:lpstr>
      <vt:lpstr>Data Wrangling</vt:lpstr>
      <vt:lpstr>Data Wrangling</vt:lpstr>
      <vt:lpstr>Data Wrangling</vt:lpstr>
      <vt:lpstr>Data Wrangling</vt:lpstr>
      <vt:lpstr>Method</vt:lpstr>
      <vt:lpstr>Method</vt:lpstr>
      <vt:lpstr>Method</vt:lpstr>
      <vt:lpstr>Method</vt:lpstr>
      <vt:lpstr>Method</vt:lpstr>
      <vt:lpstr>Analysis:  Dataset Totals</vt:lpstr>
      <vt:lpstr>Power Equivalence</vt:lpstr>
      <vt:lpstr>Analysis:  Monthly Totals</vt:lpstr>
      <vt:lpstr>Analysis: Grouping Atmospheric Configurations</vt:lpstr>
      <vt:lpstr>Analysis: Grouping Atmospheric Configurations</vt:lpstr>
      <vt:lpstr>Analysis: Grouping Atmospheric Configurations</vt:lpstr>
      <vt:lpstr>Analysis: Grouping Atmospheric Configurations</vt:lpstr>
      <vt:lpstr>Analysis: Grouping Atmospheric Configurations</vt:lpstr>
      <vt:lpstr>Analysis: Grouping Atmospheric Configurations</vt:lpstr>
      <vt:lpstr>Analysis: Grouping Atmospheric Configurations</vt:lpstr>
      <vt:lpstr>Analysis: Grouping Atmospheric Configurations</vt:lpstr>
      <vt:lpstr>Analysis:  Atmospheric Components 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Analysis:  System Upgrade</vt:lpstr>
      <vt:lpstr>Conclusion</vt:lpstr>
      <vt:lpstr>Future Work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Lolita Mannik</dc:creator>
  <cp:lastModifiedBy>Mannik, Lolita N</cp:lastModifiedBy>
  <cp:revision>257</cp:revision>
  <dcterms:modified xsi:type="dcterms:W3CDTF">2019-10-24T19:40:27Z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0x010100C58E2610C9D1DF48838A8317DFB72E08</vt:lpwstr>
  </property>
</Properties>
</file>